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4" r:id="rId4"/>
    <p:sldId id="277" r:id="rId5"/>
    <p:sldId id="280" r:id="rId6"/>
    <p:sldId id="278" r:id="rId7"/>
    <p:sldId id="279" r:id="rId8"/>
    <p:sldId id="259" r:id="rId9"/>
    <p:sldId id="260" r:id="rId10"/>
    <p:sldId id="262" r:id="rId11"/>
    <p:sldId id="263" r:id="rId12"/>
    <p:sldId id="264" r:id="rId13"/>
    <p:sldId id="265" r:id="rId14"/>
    <p:sldId id="266" r:id="rId15"/>
    <p:sldId id="267" r:id="rId16"/>
    <p:sldId id="268" r:id="rId17"/>
    <p:sldId id="286" r:id="rId18"/>
    <p:sldId id="282" r:id="rId19"/>
    <p:sldId id="283"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F1C10-FA1A-41F0-B893-F8660770A0BD}" type="datetimeFigureOut">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ED12E-4904-4447-A018-34A24FCD02B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F1C10-FA1A-41F0-B893-F8660770A0BD}" type="datetimeFigureOut">
              <a:rPr lang="en-GB" smtClean="0"/>
              <a:pPr/>
              <a:t>10/07/2023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ED12E-4904-4447-A018-34A24FCD02B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996952"/>
            <a:ext cx="8229600" cy="635496"/>
          </a:xfrm>
        </p:spPr>
        <p:txBody>
          <a:bodyPr>
            <a:noAutofit/>
          </a:bodyPr>
          <a:lstStyle/>
          <a:p>
            <a:r>
              <a:rPr lang="en-US" sz="4000" dirty="0" smtClean="0">
                <a:ln/>
                <a:solidFill>
                  <a:schemeClr val="accent1">
                    <a:lumMod val="50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Rishab unique industrial park</a:t>
            </a:r>
          </a:p>
        </p:txBody>
      </p:sp>
      <p:sp>
        <p:nvSpPr>
          <p:cNvPr id="3" name="Subtitle 2"/>
          <p:cNvSpPr>
            <a:spLocks noGrp="1"/>
          </p:cNvSpPr>
          <p:nvPr>
            <p:ph type="subTitle" idx="1"/>
          </p:nvPr>
        </p:nvSpPr>
        <p:spPr>
          <a:xfrm>
            <a:off x="1403648" y="3933056"/>
            <a:ext cx="6400800" cy="2232248"/>
          </a:xfrm>
        </p:spPr>
        <p:txBody>
          <a:bodyPr>
            <a:noAutofit/>
          </a:bodyPr>
          <a:lstStyle/>
          <a:p>
            <a:r>
              <a:rPr lang="en-US" sz="1600" b="1" dirty="0">
                <a:ln/>
                <a:solidFill>
                  <a:srgbClr val="002060"/>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a:t>
            </a:r>
            <a:r>
              <a:rPr lang="en-US" sz="1600" b="1" dirty="0" smtClean="0">
                <a:ln/>
                <a:solidFill>
                  <a:srgbClr val="002060"/>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Special Purpose Vehicle (SPV)</a:t>
            </a:r>
          </a:p>
          <a:p>
            <a:r>
              <a:rPr lang="en-US" sz="1600" b="1" dirty="0">
                <a:ln/>
                <a:solidFill>
                  <a:srgbClr val="002060"/>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a:t>
            </a:r>
            <a:r>
              <a:rPr lang="en-US"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KALER BIOPHARMACHEM PVT. LTD.</a:t>
            </a:r>
            <a:endParaRPr lang="en-GB"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endParaRPr>
          </a:p>
          <a:p>
            <a:r>
              <a:rPr lang="en-US"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Plot No. A-5, S.G. Enclave, Phase 1, </a:t>
            </a:r>
            <a:r>
              <a:rPr lang="en-US" sz="1600" b="1" dirty="0" err="1">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Naushehra</a:t>
            </a:r>
            <a:r>
              <a:rPr lang="en-US"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a:t>
            </a:r>
            <a:r>
              <a:rPr lang="en-US" sz="1600" b="1" dirty="0" err="1">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Majitha</a:t>
            </a:r>
            <a:r>
              <a:rPr lang="en-US"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Road</a:t>
            </a:r>
          </a:p>
          <a:p>
            <a:r>
              <a:rPr lang="en-US"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Amritsar, </a:t>
            </a:r>
            <a:r>
              <a:rPr lang="en-US" sz="1600" b="1" dirty="0" smtClean="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Punjab-143008.</a:t>
            </a:r>
            <a:endParaRPr lang="en-US" sz="1600" b="1" dirty="0">
              <a:ln/>
              <a:solidFill>
                <a:schemeClr val="accent3">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endParaRPr>
          </a:p>
          <a:p>
            <a:r>
              <a:rPr lang="en-US" sz="1600" b="1" dirty="0" smtClean="0">
                <a:ln/>
                <a:solidFill>
                  <a:srgbClr val="002060"/>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Sponsored by</a:t>
            </a:r>
          </a:p>
          <a:p>
            <a:r>
              <a:rPr lang="en-US" sz="1600" b="1" dirty="0" smtClean="0">
                <a:ln/>
                <a:solidFill>
                  <a:schemeClr val="accent6">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Kwality Pharmaceutical Limited </a:t>
            </a:r>
            <a:endParaRPr lang="en-US" sz="1600" b="1" dirty="0">
              <a:ln/>
              <a:solidFill>
                <a:schemeClr val="accent6">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endParaRPr>
          </a:p>
          <a:p>
            <a:r>
              <a:rPr lang="en-US" sz="1600" b="1" dirty="0" smtClean="0">
                <a:ln/>
                <a:solidFill>
                  <a:schemeClr val="accent6">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Nag Kala, </a:t>
            </a:r>
            <a:r>
              <a:rPr lang="en-US" sz="1600" b="1" dirty="0" err="1" smtClean="0">
                <a:ln/>
                <a:solidFill>
                  <a:schemeClr val="accent6">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Majitha</a:t>
            </a:r>
            <a:r>
              <a:rPr lang="en-US" sz="1600" b="1" dirty="0" smtClean="0">
                <a:ln/>
                <a:solidFill>
                  <a:schemeClr val="accent6">
                    <a:lumMod val="75000"/>
                  </a:schemeClr>
                </a:solidFill>
                <a:effectLst>
                  <a:innerShdw blurRad="63500" dist="50800" dir="13500000">
                    <a:prstClr val="black">
                      <a:alpha val="50000"/>
                    </a:prstClr>
                  </a:innerShdw>
                </a:effectLst>
                <a:latin typeface="Cambria" panose="02040503050406030204" pitchFamily="18" charset="0"/>
                <a:ea typeface="Cambria" panose="02040503050406030204" pitchFamily="18" charset="0"/>
              </a:rPr>
              <a:t> Road, Amritsar, Punjab-143601 (India)</a:t>
            </a:r>
            <a:endParaRPr lang="en-US" sz="1400" dirty="0">
              <a:solidFill>
                <a:schemeClr val="accent6">
                  <a:lumMod val="75000"/>
                </a:schemeClr>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332656"/>
            <a:ext cx="6624735" cy="2448272"/>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982DC3F-F941-1AF0-4BE8-23657FD6715A}"/>
              </a:ext>
            </a:extLst>
          </p:cNvPr>
          <p:cNvSpPr txBox="1"/>
          <p:nvPr/>
        </p:nvSpPr>
        <p:spPr>
          <a:xfrm>
            <a:off x="3563888" y="619639"/>
            <a:ext cx="5377028"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a:t>
            </a:r>
          </a:p>
        </p:txBody>
      </p:sp>
      <p:sp>
        <p:nvSpPr>
          <p:cNvPr id="8" name="TextBox 7"/>
          <p:cNvSpPr txBox="1"/>
          <p:nvPr/>
        </p:nvSpPr>
        <p:spPr>
          <a:xfrm>
            <a:off x="539552" y="1230520"/>
            <a:ext cx="8136904" cy="5447645"/>
          </a:xfrm>
          <a:prstGeom prst="rect">
            <a:avLst/>
          </a:prstGeom>
          <a:noFill/>
        </p:spPr>
        <p:txBody>
          <a:bodyPr wrap="square" rtlCol="0">
            <a:spAutoFit/>
          </a:bodyPr>
          <a:lstStyle/>
          <a:p>
            <a:r>
              <a:rPr lang="en-IN" sz="2000" b="1" dirty="0" smtClean="0">
                <a:solidFill>
                  <a:srgbClr val="002060"/>
                </a:solidFill>
                <a:latin typeface="Cambria" panose="02040503050406030204" pitchFamily="18" charset="0"/>
                <a:ea typeface="Cambria" panose="02040503050406030204" pitchFamily="18" charset="0"/>
              </a:rPr>
              <a:t>Part-A </a:t>
            </a:r>
            <a:r>
              <a:rPr lang="en-IN" sz="2000" b="1" dirty="0">
                <a:solidFill>
                  <a:srgbClr val="002060"/>
                </a:solidFill>
                <a:latin typeface="Cambria" panose="02040503050406030204" pitchFamily="18" charset="0"/>
                <a:ea typeface="Cambria" panose="02040503050406030204" pitchFamily="18" charset="0"/>
              </a:rPr>
              <a:t>common for all Participants (Wholesaler and Industry and Transport</a:t>
            </a:r>
            <a:r>
              <a:rPr lang="en-IN" sz="2000" b="1" dirty="0" smtClean="0">
                <a:solidFill>
                  <a:srgbClr val="002060"/>
                </a:solidFill>
                <a:latin typeface="Cambria" panose="02040503050406030204" pitchFamily="18" charset="0"/>
                <a:ea typeface="Cambria" panose="02040503050406030204" pitchFamily="18" charset="0"/>
              </a:rPr>
              <a:t>)</a:t>
            </a:r>
            <a:endParaRPr lang="en-GB" sz="2000" dirty="0">
              <a:solidFill>
                <a:srgbClr val="002060"/>
              </a:solidFill>
              <a:latin typeface="Cambria" panose="02040503050406030204" pitchFamily="18" charset="0"/>
              <a:ea typeface="Cambria" panose="02040503050406030204" pitchFamily="18" charset="0"/>
            </a:endParaRPr>
          </a:p>
          <a:p>
            <a:r>
              <a:rPr lang="en-IN" sz="2000" b="1" dirty="0">
                <a:solidFill>
                  <a:srgbClr val="002060"/>
                </a:solidFill>
                <a:latin typeface="Cambria" panose="02040503050406030204" pitchFamily="18" charset="0"/>
                <a:ea typeface="Cambria" panose="02040503050406030204" pitchFamily="18" charset="0"/>
              </a:rPr>
              <a:t>Part-B special services each category of participant. </a:t>
            </a:r>
            <a:endParaRPr lang="en-GB" sz="2000" dirty="0">
              <a:solidFill>
                <a:srgbClr val="002060"/>
              </a:solidFill>
              <a:latin typeface="Cambria" panose="02040503050406030204" pitchFamily="18" charset="0"/>
              <a:ea typeface="Cambria" panose="02040503050406030204" pitchFamily="18" charset="0"/>
            </a:endParaRPr>
          </a:p>
          <a:p>
            <a:r>
              <a:rPr lang="en-IN" b="1" dirty="0">
                <a:solidFill>
                  <a:srgbClr val="002060"/>
                </a:solidFill>
                <a:latin typeface="Cambria" panose="02040503050406030204" pitchFamily="18" charset="0"/>
                <a:ea typeface="Cambria" panose="02040503050406030204" pitchFamily="18" charset="0"/>
              </a:rPr>
              <a:t> </a:t>
            </a:r>
            <a:endParaRPr lang="en-GB" sz="1600" dirty="0">
              <a:solidFill>
                <a:srgbClr val="002060"/>
              </a:solidFill>
              <a:latin typeface="Cambria" panose="02040503050406030204" pitchFamily="18" charset="0"/>
              <a:ea typeface="Cambria" panose="02040503050406030204" pitchFamily="18" charset="0"/>
            </a:endParaRPr>
          </a:p>
          <a:p>
            <a:r>
              <a:rPr lang="en-IN" b="1" dirty="0">
                <a:latin typeface="Cambria" panose="02040503050406030204" pitchFamily="18" charset="0"/>
                <a:ea typeface="Cambria" panose="02040503050406030204" pitchFamily="18" charset="0"/>
              </a:rPr>
              <a:t>Part-A Service: General Facility</a:t>
            </a:r>
            <a:endParaRPr lang="en-GB" sz="1600" dirty="0">
              <a:latin typeface="Cambria" panose="02040503050406030204" pitchFamily="18" charset="0"/>
              <a:ea typeface="Cambria" panose="02040503050406030204" pitchFamily="18" charset="0"/>
            </a:endParaRPr>
          </a:p>
          <a:p>
            <a:pPr lvl="0"/>
            <a:r>
              <a:rPr lang="en-IN" b="1" dirty="0">
                <a:latin typeface="Cambria" panose="02040503050406030204" pitchFamily="18" charset="0"/>
                <a:ea typeface="Cambria" panose="02040503050406030204" pitchFamily="18" charset="0"/>
              </a:rPr>
              <a:t>Community Building facility consist of: Definition- The facilities available within the community centre</a:t>
            </a:r>
            <a:r>
              <a:rPr lang="en-IN" b="1" dirty="0" smtClean="0">
                <a:latin typeface="Cambria" panose="02040503050406030204" pitchFamily="18" charset="0"/>
                <a:ea typeface="Cambria" panose="02040503050406030204" pitchFamily="18" charset="0"/>
              </a:rPr>
              <a:t>.  </a:t>
            </a:r>
            <a:endParaRPr lang="en-IN" b="1"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Community </a:t>
            </a:r>
            <a:r>
              <a:rPr lang="en-IN" dirty="0">
                <a:latin typeface="Cambria" panose="02040503050406030204" pitchFamily="18" charset="0"/>
                <a:ea typeface="Cambria" panose="02040503050406030204" pitchFamily="18" charset="0"/>
              </a:rPr>
              <a:t>training Centre for staff and </a:t>
            </a:r>
            <a:r>
              <a:rPr lang="en-IN" dirty="0" smtClean="0">
                <a:latin typeface="Cambria" panose="02040503050406030204" pitchFamily="18" charset="0"/>
                <a:ea typeface="Cambria" panose="02040503050406030204" pitchFamily="18" charset="0"/>
              </a:rPr>
              <a:t>workers.</a:t>
            </a:r>
            <a:endParaRPr lang="en-GB" dirty="0" smtClean="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Booking </a:t>
            </a:r>
            <a:r>
              <a:rPr lang="en-IN" dirty="0">
                <a:latin typeface="Cambria" panose="02040503050406030204" pitchFamily="18" charset="0"/>
                <a:ea typeface="Cambria" panose="02040503050406030204" pitchFamily="18" charset="0"/>
              </a:rPr>
              <a:t>of shops and delivery.</a:t>
            </a:r>
            <a:endParaRPr lang="en-GB"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Canteen</a:t>
            </a:r>
            <a:r>
              <a:rPr lang="en-IN" dirty="0" smtClean="0">
                <a:latin typeface="Cambria" panose="02040503050406030204" pitchFamily="18" charset="0"/>
                <a:ea typeface="Cambria" panose="02040503050406030204" pitchFamily="18" charset="0"/>
              </a:rPr>
              <a:t>.</a:t>
            </a:r>
          </a:p>
          <a:p>
            <a:pPr marL="742950" lvl="1" indent="-285750">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Community </a:t>
            </a:r>
            <a:r>
              <a:rPr lang="en-IN" dirty="0">
                <a:latin typeface="Cambria" panose="02040503050406030204" pitchFamily="18" charset="0"/>
                <a:ea typeface="Cambria" panose="02040503050406030204" pitchFamily="18" charset="0"/>
              </a:rPr>
              <a:t>Lockers.</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Night Halts.</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commercial Banks.</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Conference room.</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Community </a:t>
            </a:r>
            <a:r>
              <a:rPr lang="en-IN" dirty="0">
                <a:latin typeface="Cambria" panose="02040503050406030204" pitchFamily="18" charset="0"/>
                <a:ea typeface="Cambria" panose="02040503050406030204" pitchFamily="18" charset="0"/>
              </a:rPr>
              <a:t>restaurant.</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washroom including bathing facility.</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Fire Brigade</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Bus Facility</a:t>
            </a:r>
            <a:endParaRPr lang="en-GB" sz="1600" dirty="0">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E-Rickshaw</a:t>
            </a:r>
            <a:r>
              <a:rPr lang="en-IN" dirty="0" smtClean="0">
                <a:latin typeface="Cambria" panose="02040503050406030204" pitchFamily="18" charset="0"/>
                <a:ea typeface="Cambria" panose="02040503050406030204" pitchFamily="18" charset="0"/>
              </a:rPr>
              <a:t>.</a:t>
            </a:r>
            <a:endParaRPr lang="en-GB" sz="1600"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82DC3F-F941-1AF0-4BE8-23657FD6715A}"/>
              </a:ext>
            </a:extLst>
          </p:cNvPr>
          <p:cNvSpPr txBox="1"/>
          <p:nvPr/>
        </p:nvSpPr>
        <p:spPr>
          <a:xfrm>
            <a:off x="3163471" y="681546"/>
            <a:ext cx="5980529"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a:t>
            </a:r>
            <a:r>
              <a:rPr lang="en-IN" sz="3600" b="1" dirty="0" smtClean="0">
                <a:solidFill>
                  <a:schemeClr val="tx2"/>
                </a:solidFill>
                <a:latin typeface="Cambria" panose="02040503050406030204" pitchFamily="18" charset="0"/>
                <a:ea typeface="Cambria" panose="02040503050406030204" pitchFamily="18" charset="0"/>
              </a:rPr>
              <a:t> </a:t>
            </a:r>
            <a:r>
              <a:rPr lang="en-IN" sz="3600" b="1" dirty="0" smtClean="0">
                <a:solidFill>
                  <a:srgbClr val="002060"/>
                </a:solidFill>
                <a:latin typeface="Cambria" panose="02040503050406030204" pitchFamily="18" charset="0"/>
                <a:ea typeface="Cambria" panose="02040503050406030204" pitchFamily="18" charset="0"/>
              </a:rPr>
              <a:t>CON..</a:t>
            </a:r>
            <a:endParaRPr lang="en-IN" sz="3600" b="1" dirty="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251520" y="1327877"/>
            <a:ext cx="8352928" cy="5370701"/>
          </a:xfrm>
          <a:prstGeom prst="rect">
            <a:avLst/>
          </a:prstGeom>
          <a:noFill/>
        </p:spPr>
        <p:txBody>
          <a:bodyPr wrap="square" rtlCol="0">
            <a:spAutoFit/>
          </a:bodyPr>
          <a:lstStyle/>
          <a:p>
            <a:pPr algn="ctr"/>
            <a:r>
              <a:rPr lang="en-IN" sz="2400" b="1" u="sng" dirty="0">
                <a:solidFill>
                  <a:srgbClr val="002060"/>
                </a:solidFill>
                <a:latin typeface="Cambria" panose="02040503050406030204" pitchFamily="18" charset="0"/>
                <a:ea typeface="Cambria" panose="02040503050406030204" pitchFamily="18" charset="0"/>
              </a:rPr>
              <a:t>Hygiene</a:t>
            </a:r>
            <a:r>
              <a:rPr lang="en-IN" sz="2000" b="1" u="sng" dirty="0">
                <a:solidFill>
                  <a:srgbClr val="002060"/>
                </a:solidFill>
                <a:latin typeface="Cambria" panose="02040503050406030204" pitchFamily="18" charset="0"/>
                <a:ea typeface="Cambria" panose="02040503050406030204" pitchFamily="18" charset="0"/>
              </a:rPr>
              <a:t> </a:t>
            </a:r>
            <a:endParaRPr lang="en-IN" sz="2000" b="1" u="sng" dirty="0" smtClean="0">
              <a:solidFill>
                <a:srgbClr val="002060"/>
              </a:solidFill>
              <a:latin typeface="Cambria" panose="02040503050406030204" pitchFamily="18" charset="0"/>
              <a:ea typeface="Cambria" panose="02040503050406030204" pitchFamily="18" charset="0"/>
            </a:endParaRPr>
          </a:p>
          <a:p>
            <a:pPr lvl="1" algn="just"/>
            <a:r>
              <a:rPr lang="en-IN" sz="2000" b="1" dirty="0" smtClean="0">
                <a:solidFill>
                  <a:srgbClr val="002060"/>
                </a:solidFill>
                <a:latin typeface="Cambria" panose="02040503050406030204" pitchFamily="18" charset="0"/>
                <a:ea typeface="Cambria" panose="02040503050406030204" pitchFamily="18" charset="0"/>
              </a:rPr>
              <a:t>Definition</a:t>
            </a:r>
            <a:r>
              <a:rPr lang="en-IN" sz="2000" b="1" dirty="0">
                <a:solidFill>
                  <a:srgbClr val="002060"/>
                </a:solidFill>
                <a:latin typeface="Cambria" panose="02040503050406030204" pitchFamily="18" charset="0"/>
                <a:ea typeface="Cambria" panose="02040503050406030204" pitchFamily="18" charset="0"/>
              </a:rPr>
              <a:t>: It is related to greenery facility under taken by the </a:t>
            </a:r>
            <a:r>
              <a:rPr lang="en-IN" sz="2000" b="1" dirty="0" smtClean="0">
                <a:solidFill>
                  <a:srgbClr val="002060"/>
                </a:solidFill>
                <a:latin typeface="Cambria" panose="02040503050406030204" pitchFamily="18" charset="0"/>
                <a:ea typeface="Cambria" panose="02040503050406030204" pitchFamily="18" charset="0"/>
              </a:rPr>
              <a:t>corporate.</a:t>
            </a:r>
          </a:p>
          <a:p>
            <a:pPr algn="just"/>
            <a:endParaRPr lang="en-IN"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Community washroom accessible within 200 feet maximum i.e. after 20 shops only for wholesale market blocks. </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Cleaning of veranda and shop front glass only for wholesale market blocks. </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Cleaning of roads and lifting of wastages.</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Sewage treatment plant.</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Water supply.</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Wastage collection from dustbin and road. </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a:latin typeface="Cambria" panose="02040503050406030204" pitchFamily="18" charset="0"/>
                <a:ea typeface="Cambria" panose="02040503050406030204" pitchFamily="18" charset="0"/>
              </a:rPr>
              <a:t>Disposal of wastages by </a:t>
            </a:r>
            <a:r>
              <a:rPr lang="en-IN" dirty="0" smtClean="0">
                <a:latin typeface="Cambria" panose="02040503050406030204" pitchFamily="18" charset="0"/>
                <a:ea typeface="Cambria" panose="02040503050406030204" pitchFamily="18" charset="0"/>
              </a:rPr>
              <a:t>incinerator.</a:t>
            </a:r>
            <a:endParaRPr lang="en-GB" sz="1600" dirty="0">
              <a:latin typeface="Cambria" panose="02040503050406030204" pitchFamily="18" charset="0"/>
              <a:ea typeface="Cambria" panose="02040503050406030204" pitchFamily="18" charset="0"/>
            </a:endParaRPr>
          </a:p>
          <a:p>
            <a:pPr marL="742950" lvl="1" indent="-285750" algn="just">
              <a:lnSpc>
                <a:spcPct val="150000"/>
              </a:lnSpc>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Cleaning </a:t>
            </a:r>
            <a:r>
              <a:rPr lang="en-IN" dirty="0">
                <a:latin typeface="Cambria" panose="02040503050406030204" pitchFamily="18" charset="0"/>
                <a:ea typeface="Cambria" panose="02040503050406030204" pitchFamily="18" charset="0"/>
              </a:rPr>
              <a:t>by water shower of fire brigade  </a:t>
            </a:r>
            <a:endParaRPr lang="en-GB" sz="2400" dirty="0">
              <a:latin typeface="Cambria" panose="02040503050406030204" pitchFamily="18" charset="0"/>
              <a:ea typeface="Cambria" panose="02040503050406030204" pitchFamily="18" charset="0"/>
            </a:endParaRPr>
          </a:p>
          <a:p>
            <a:endParaRPr lang="en-IN"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82DC3F-F941-1AF0-4BE8-23657FD6715A}"/>
              </a:ext>
            </a:extLst>
          </p:cNvPr>
          <p:cNvSpPr txBox="1"/>
          <p:nvPr/>
        </p:nvSpPr>
        <p:spPr>
          <a:xfrm>
            <a:off x="3163471" y="764704"/>
            <a:ext cx="5980529"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 CON..</a:t>
            </a:r>
          </a:p>
        </p:txBody>
      </p:sp>
      <p:sp>
        <p:nvSpPr>
          <p:cNvPr id="4" name="TextBox 3"/>
          <p:cNvSpPr txBox="1"/>
          <p:nvPr/>
        </p:nvSpPr>
        <p:spPr>
          <a:xfrm>
            <a:off x="251520" y="1556792"/>
            <a:ext cx="8568952" cy="5062924"/>
          </a:xfrm>
          <a:prstGeom prst="rect">
            <a:avLst/>
          </a:prstGeom>
          <a:noFill/>
        </p:spPr>
        <p:txBody>
          <a:bodyPr wrap="square" rtlCol="0">
            <a:spAutoFit/>
          </a:bodyPr>
          <a:lstStyle/>
          <a:p>
            <a:pPr algn="ctr"/>
            <a:r>
              <a:rPr lang="en-IN" sz="2800" b="1" u="sng" dirty="0">
                <a:solidFill>
                  <a:srgbClr val="002060"/>
                </a:solidFill>
                <a:latin typeface="Cambria" panose="02040503050406030204" pitchFamily="18" charset="0"/>
                <a:ea typeface="Cambria" panose="02040503050406030204" pitchFamily="18" charset="0"/>
              </a:rPr>
              <a:t>Common Facility out of community </a:t>
            </a:r>
            <a:r>
              <a:rPr lang="en-IN" sz="2800" b="1" u="sng" dirty="0" smtClean="0">
                <a:solidFill>
                  <a:srgbClr val="002060"/>
                </a:solidFill>
                <a:latin typeface="Cambria" panose="02040503050406030204" pitchFamily="18" charset="0"/>
                <a:ea typeface="Cambria" panose="02040503050406030204" pitchFamily="18" charset="0"/>
              </a:rPr>
              <a:t>centre</a:t>
            </a:r>
          </a:p>
          <a:p>
            <a:pPr algn="just"/>
            <a:endParaRPr lang="en-IN" b="1" dirty="0">
              <a:solidFill>
                <a:srgbClr val="002060"/>
              </a:solidFill>
              <a:latin typeface="Cambria" panose="02040503050406030204" pitchFamily="18" charset="0"/>
              <a:ea typeface="Cambria" panose="02040503050406030204" pitchFamily="18" charset="0"/>
            </a:endParaRPr>
          </a:p>
          <a:p>
            <a:pPr lvl="1" algn="just"/>
            <a:r>
              <a:rPr lang="en-IN" b="1" dirty="0" smtClean="0">
                <a:solidFill>
                  <a:srgbClr val="002060"/>
                </a:solidFill>
                <a:latin typeface="Cambria" panose="02040503050406030204" pitchFamily="18" charset="0"/>
                <a:ea typeface="Cambria" panose="02040503050406030204" pitchFamily="18" charset="0"/>
              </a:rPr>
              <a:t>Definition</a:t>
            </a:r>
            <a:r>
              <a:rPr lang="en-IN" b="1" dirty="0">
                <a:solidFill>
                  <a:srgbClr val="002060"/>
                </a:solidFill>
                <a:latin typeface="Cambria" panose="02040503050406030204" pitchFamily="18" charset="0"/>
                <a:ea typeface="Cambria" panose="02040503050406030204" pitchFamily="18" charset="0"/>
              </a:rPr>
              <a:t>: </a:t>
            </a:r>
            <a:r>
              <a:rPr lang="en-IN" b="1" dirty="0" smtClean="0">
                <a:solidFill>
                  <a:srgbClr val="002060"/>
                </a:solidFill>
                <a:latin typeface="Cambria" panose="02040503050406030204" pitchFamily="18" charset="0"/>
                <a:ea typeface="Cambria" panose="02040503050406030204" pitchFamily="18" charset="0"/>
              </a:rPr>
              <a:t>These </a:t>
            </a:r>
            <a:r>
              <a:rPr lang="en-IN" b="1" dirty="0">
                <a:solidFill>
                  <a:srgbClr val="002060"/>
                </a:solidFill>
                <a:latin typeface="Cambria" panose="02040503050406030204" pitchFamily="18" charset="0"/>
                <a:ea typeface="Cambria" panose="02040503050406030204" pitchFamily="18" charset="0"/>
              </a:rPr>
              <a:t>are the facility provided by the corporate which are not within the premises of community </a:t>
            </a:r>
            <a:r>
              <a:rPr lang="en-IN" b="1" dirty="0" smtClean="0">
                <a:solidFill>
                  <a:srgbClr val="002060"/>
                </a:solidFill>
                <a:latin typeface="Cambria" panose="02040503050406030204" pitchFamily="18" charset="0"/>
                <a:ea typeface="Cambria" panose="02040503050406030204" pitchFamily="18" charset="0"/>
              </a:rPr>
              <a:t>building</a:t>
            </a:r>
            <a:endParaRPr lang="en-IN" dirty="0" smtClean="0">
              <a:solidFill>
                <a:srgbClr val="002060"/>
              </a:solidFill>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Road and Parking.</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Additional area of parking.</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Commercial Bank Complex and ATM.</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Common Warehouse and Personal Warehouse.</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Loading and Unloading area for goods. </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Fork lifter for goods. </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Transportation</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Courier services.</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Procurement of transportation.</a:t>
            </a:r>
            <a:endParaRPr lang="en-GB" dirty="0">
              <a:latin typeface="Cambria" panose="02040503050406030204" pitchFamily="18" charset="0"/>
              <a:ea typeface="Cambria" panose="02040503050406030204" pitchFamily="18" charset="0"/>
            </a:endParaRPr>
          </a:p>
          <a:p>
            <a:pPr marL="742950" lvl="1" indent="-285750">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Compressed packing of bails. </a:t>
            </a:r>
            <a:endParaRPr lang="en-GB" sz="1600" dirty="0">
              <a:latin typeface="Cambria" panose="02040503050406030204" pitchFamily="18" charset="0"/>
              <a:ea typeface="Cambria" panose="02040503050406030204" pitchFamily="18" charset="0"/>
            </a:endParaRPr>
          </a:p>
          <a:p>
            <a:endParaRPr lang="en-IN"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82DC3F-F941-1AF0-4BE8-23657FD6715A}"/>
              </a:ext>
            </a:extLst>
          </p:cNvPr>
          <p:cNvSpPr txBox="1"/>
          <p:nvPr/>
        </p:nvSpPr>
        <p:spPr>
          <a:xfrm>
            <a:off x="3163471" y="764704"/>
            <a:ext cx="5980529"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 CON..</a:t>
            </a:r>
            <a:endParaRPr lang="en-IN" sz="3600" b="1" dirty="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251520" y="1471910"/>
            <a:ext cx="8568952" cy="5024452"/>
          </a:xfrm>
          <a:prstGeom prst="rect">
            <a:avLst/>
          </a:prstGeom>
          <a:noFill/>
        </p:spPr>
        <p:txBody>
          <a:bodyPr wrap="square" rtlCol="0">
            <a:spAutoFit/>
          </a:bodyPr>
          <a:lstStyle/>
          <a:p>
            <a:pPr algn="ctr"/>
            <a:r>
              <a:rPr lang="en-IN" sz="2800" b="1" u="sng" dirty="0" smtClean="0">
                <a:solidFill>
                  <a:srgbClr val="002060"/>
                </a:solidFill>
                <a:latin typeface="Cambria" panose="02040503050406030204" pitchFamily="18" charset="0"/>
                <a:ea typeface="Cambria" panose="02040503050406030204" pitchFamily="18" charset="0"/>
              </a:rPr>
              <a:t>E-Facility</a:t>
            </a:r>
          </a:p>
          <a:p>
            <a:pPr lvl="1" algn="just"/>
            <a:r>
              <a:rPr lang="en-IN" b="1" dirty="0" smtClean="0">
                <a:solidFill>
                  <a:srgbClr val="002060"/>
                </a:solidFill>
                <a:latin typeface="Cambria" panose="02040503050406030204" pitchFamily="18" charset="0"/>
                <a:ea typeface="Cambria" panose="02040503050406030204" pitchFamily="18" charset="0"/>
              </a:rPr>
              <a:t>Definition</a:t>
            </a:r>
            <a:r>
              <a:rPr lang="en-IN" b="1" dirty="0">
                <a:solidFill>
                  <a:srgbClr val="002060"/>
                </a:solidFill>
                <a:latin typeface="Cambria" panose="02040503050406030204" pitchFamily="18" charset="0"/>
                <a:ea typeface="Cambria" panose="02040503050406030204" pitchFamily="18" charset="0"/>
              </a:rPr>
              <a:t>: It is related to internet provider and other IT related infrastructure like; cameras, computers, software programme etc.  </a:t>
            </a:r>
            <a:endParaRPr lang="en-GB" b="1" dirty="0">
              <a:solidFill>
                <a:srgbClr val="002060"/>
              </a:solidFill>
              <a:latin typeface="Cambria" panose="02040503050406030204" pitchFamily="18" charset="0"/>
              <a:ea typeface="Cambria" panose="02040503050406030204" pitchFamily="18" charset="0"/>
            </a:endParaRPr>
          </a:p>
          <a:p>
            <a:pPr lvl="1" algn="ctr"/>
            <a:endParaRPr lang="en-IN" b="1" dirty="0">
              <a:solidFill>
                <a:srgbClr val="002060"/>
              </a:solidFill>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Management of Warehouse by Software including placement and dispatch of goods.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Optical </a:t>
            </a:r>
            <a:r>
              <a:rPr lang="en-IN" dirty="0" err="1">
                <a:latin typeface="Cambria" panose="02040503050406030204" pitchFamily="18" charset="0"/>
                <a:ea typeface="Cambria" panose="02040503050406030204" pitchFamily="18" charset="0"/>
              </a:rPr>
              <a:t>fiber</a:t>
            </a:r>
            <a:r>
              <a:rPr lang="en-IN" dirty="0">
                <a:latin typeface="Cambria" panose="02040503050406030204" pitchFamily="18" charset="0"/>
                <a:ea typeface="Cambria" panose="02040503050406030204" pitchFamily="18" charset="0"/>
              </a:rPr>
              <a:t> internet to all shops.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Accountant facility with software.</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Stock management facility with software.</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Gallery in </a:t>
            </a:r>
            <a:r>
              <a:rPr lang="en-IN" dirty="0" err="1">
                <a:latin typeface="Cambria" panose="02040503050406030204" pitchFamily="18" charset="0"/>
                <a:ea typeface="Cambria" panose="02040503050406030204" pitchFamily="18" charset="0"/>
              </a:rPr>
              <a:t>facebook</a:t>
            </a:r>
            <a:r>
              <a:rPr lang="en-IN" dirty="0">
                <a:latin typeface="Cambria" panose="02040503050406030204" pitchFamily="18" charset="0"/>
                <a:ea typeface="Cambria" panose="02040503050406030204" pitchFamily="18" charset="0"/>
              </a:rPr>
              <a:t> and </a:t>
            </a:r>
            <a:r>
              <a:rPr lang="en-IN" dirty="0" err="1">
                <a:latin typeface="Cambria" panose="02040503050406030204" pitchFamily="18" charset="0"/>
                <a:ea typeface="Cambria" panose="02040503050406030204" pitchFamily="18" charset="0"/>
              </a:rPr>
              <a:t>whatsapp</a:t>
            </a:r>
            <a:r>
              <a:rPr lang="en-IN" dirty="0">
                <a:latin typeface="Cambria" panose="02040503050406030204" pitchFamily="18" charset="0"/>
                <a:ea typeface="Cambria" panose="02040503050406030204" pitchFamily="18" charset="0"/>
              </a:rPr>
              <a:t>.</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Software application for finding location, dustbin, washrooms and community building. </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PBX System available on phones and as handset. </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Coding of your stock.</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Sale bill by coding or RF ID sale bill</a:t>
            </a:r>
            <a:r>
              <a:rPr lang="en-IN" dirty="0" smtClean="0">
                <a:latin typeface="Cambria" panose="02040503050406030204" pitchFamily="18" charset="0"/>
                <a:ea typeface="Cambria" panose="02040503050406030204" pitchFamily="18" charset="0"/>
              </a:rPr>
              <a:t>.</a:t>
            </a:r>
            <a:endParaRPr lang="en-GB" dirty="0">
              <a:latin typeface="Cambria" panose="02040503050406030204" pitchFamily="18" charset="0"/>
              <a:ea typeface="Cambria" panose="02040503050406030204" pitchFamily="18" charset="0"/>
            </a:endParaRPr>
          </a:p>
          <a:p>
            <a:endParaRPr lang="en-IN"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82DC3F-F941-1AF0-4BE8-23657FD6715A}"/>
              </a:ext>
            </a:extLst>
          </p:cNvPr>
          <p:cNvSpPr txBox="1"/>
          <p:nvPr/>
        </p:nvSpPr>
        <p:spPr>
          <a:xfrm>
            <a:off x="3145812" y="764704"/>
            <a:ext cx="5980529"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 CON..</a:t>
            </a:r>
            <a:endParaRPr lang="en-IN" sz="3600" b="1" dirty="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395536" y="1484784"/>
            <a:ext cx="8136904" cy="4647426"/>
          </a:xfrm>
          <a:prstGeom prst="rect">
            <a:avLst/>
          </a:prstGeom>
          <a:noFill/>
        </p:spPr>
        <p:txBody>
          <a:bodyPr wrap="square" rtlCol="0">
            <a:spAutoFit/>
          </a:bodyPr>
          <a:lstStyle/>
          <a:p>
            <a:pPr algn="ctr"/>
            <a:r>
              <a:rPr lang="en-IN" sz="2400" b="1" u="sng" dirty="0">
                <a:solidFill>
                  <a:srgbClr val="002060"/>
                </a:solidFill>
                <a:latin typeface="Cambria" panose="02040503050406030204" pitchFamily="18" charset="0"/>
                <a:ea typeface="Cambria" panose="02040503050406030204" pitchFamily="18" charset="0"/>
              </a:rPr>
              <a:t>Corporate Facilities </a:t>
            </a:r>
          </a:p>
          <a:p>
            <a:pPr algn="ctr"/>
            <a:endParaRPr lang="en-IN" b="1" dirty="0" smtClean="0">
              <a:solidFill>
                <a:schemeClr val="tx2"/>
              </a:solidFill>
              <a:latin typeface="Cambria" panose="02040503050406030204" pitchFamily="18" charset="0"/>
              <a:ea typeface="Cambria" panose="02040503050406030204" pitchFamily="18" charset="0"/>
            </a:endParaRPr>
          </a:p>
          <a:p>
            <a:pPr lvl="1" algn="just"/>
            <a:r>
              <a:rPr lang="en-IN" b="1" dirty="0">
                <a:solidFill>
                  <a:srgbClr val="002060"/>
                </a:solidFill>
                <a:latin typeface="Cambria" panose="02040503050406030204" pitchFamily="18" charset="0"/>
                <a:ea typeface="Cambria" panose="02040503050406030204" pitchFamily="18" charset="0"/>
              </a:rPr>
              <a:t>Definition: The arrangement of the facility on the corporate land generated by corporate only which will not be given to third party. </a:t>
            </a:r>
            <a:endParaRPr lang="en-GB" b="1" dirty="0">
              <a:solidFill>
                <a:srgbClr val="002060"/>
              </a:solidFill>
              <a:latin typeface="Cambria" panose="02040503050406030204" pitchFamily="18" charset="0"/>
              <a:ea typeface="Cambria" panose="02040503050406030204" pitchFamily="18" charset="0"/>
            </a:endParaRPr>
          </a:p>
          <a:p>
            <a:pPr algn="just"/>
            <a:endParaRPr lang="en-IN"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a:latin typeface="Cambria" panose="02040503050406030204" pitchFamily="18" charset="0"/>
                <a:ea typeface="Cambria" panose="02040503050406030204" pitchFamily="18" charset="0"/>
              </a:rPr>
              <a:t>Club ground for extracurricular </a:t>
            </a:r>
            <a:r>
              <a:rPr lang="en-IN" dirty="0" smtClean="0">
                <a:latin typeface="Cambria" panose="02040503050406030204" pitchFamily="18" charset="0"/>
                <a:ea typeface="Cambria" panose="02040503050406030204" pitchFamily="18" charset="0"/>
              </a:rPr>
              <a:t>activity.</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Zoo</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Amusement Park.</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Exhibition Ground.</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err="1" smtClean="0">
                <a:latin typeface="Cambria" panose="02040503050406030204" pitchFamily="18" charset="0"/>
                <a:ea typeface="Cambria" panose="02040503050406030204" pitchFamily="18" charset="0"/>
              </a:rPr>
              <a:t>Rehri</a:t>
            </a:r>
            <a:r>
              <a:rPr lang="en-IN" dirty="0" smtClean="0">
                <a:latin typeface="Cambria" panose="02040503050406030204" pitchFamily="18" charset="0"/>
                <a:ea typeface="Cambria" panose="02040503050406030204" pitchFamily="18" charset="0"/>
              </a:rPr>
              <a:t> Market.</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Electricity </a:t>
            </a:r>
            <a:r>
              <a:rPr lang="en-IN" dirty="0">
                <a:latin typeface="Cambria" panose="02040503050406030204" pitchFamily="18" charset="0"/>
                <a:ea typeface="Cambria" panose="02040503050406030204" pitchFamily="18" charset="0"/>
              </a:rPr>
              <a:t>Sub-station 66000 Volts to 11000 </a:t>
            </a:r>
            <a:r>
              <a:rPr lang="en-IN" dirty="0" smtClean="0">
                <a:latin typeface="Cambria" panose="02040503050406030204" pitchFamily="18" charset="0"/>
                <a:ea typeface="Cambria" panose="02040503050406030204" pitchFamily="18" charset="0"/>
              </a:rPr>
              <a:t>Volts.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Security </a:t>
            </a:r>
            <a:r>
              <a:rPr lang="en-IN" dirty="0">
                <a:latin typeface="Cambria" panose="02040503050406030204" pitchFamily="18" charset="0"/>
                <a:ea typeface="Cambria" panose="02040503050406030204" pitchFamily="18" charset="0"/>
              </a:rPr>
              <a:t>from </a:t>
            </a:r>
            <a:r>
              <a:rPr lang="en-IN" dirty="0" smtClean="0">
                <a:latin typeface="Cambria" panose="02040503050406030204" pitchFamily="18" charset="0"/>
                <a:ea typeface="Cambria" panose="02040503050406030204" pitchFamily="18" charset="0"/>
              </a:rPr>
              <a:t>outside.</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Publicity </a:t>
            </a:r>
            <a:r>
              <a:rPr lang="en-IN" dirty="0">
                <a:latin typeface="Cambria" panose="02040503050406030204" pitchFamily="18" charset="0"/>
                <a:ea typeface="Cambria" panose="02040503050406030204" pitchFamily="18" charset="0"/>
              </a:rPr>
              <a:t>of Park area and shops.</a:t>
            </a:r>
            <a:endParaRPr lang="en-GB" dirty="0">
              <a:latin typeface="Cambria" panose="02040503050406030204" pitchFamily="18" charset="0"/>
              <a:ea typeface="Cambria" panose="02040503050406030204" pitchFamily="18" charset="0"/>
            </a:endParaRPr>
          </a:p>
          <a:p>
            <a:r>
              <a:rPr lang="en-IN" dirty="0">
                <a:latin typeface="Cambria" panose="02040503050406030204" pitchFamily="18" charset="0"/>
                <a:ea typeface="Cambria" panose="02040503050406030204" pitchFamily="18" charset="0"/>
              </a:rPr>
              <a:t> </a:t>
            </a:r>
            <a:endParaRPr lang="en-GB" sz="2400" dirty="0">
              <a:latin typeface="Cambria" panose="02040503050406030204" pitchFamily="18" charset="0"/>
              <a:ea typeface="Cambria" panose="02040503050406030204" pitchFamily="18" charset="0"/>
            </a:endParaRPr>
          </a:p>
          <a:p>
            <a:endParaRPr lang="en-IN"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82DC3F-F941-1AF0-4BE8-23657FD6715A}"/>
              </a:ext>
            </a:extLst>
          </p:cNvPr>
          <p:cNvSpPr txBox="1"/>
          <p:nvPr/>
        </p:nvSpPr>
        <p:spPr>
          <a:xfrm>
            <a:off x="3163471" y="765575"/>
            <a:ext cx="5980529"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 CON..</a:t>
            </a:r>
            <a:endParaRPr lang="en-IN" sz="3600" b="1" dirty="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11560" y="1484784"/>
            <a:ext cx="7920880" cy="4862870"/>
          </a:xfrm>
          <a:prstGeom prst="rect">
            <a:avLst/>
          </a:prstGeom>
          <a:noFill/>
        </p:spPr>
        <p:txBody>
          <a:bodyPr wrap="square" rtlCol="0">
            <a:spAutoFit/>
          </a:bodyPr>
          <a:lstStyle/>
          <a:p>
            <a:pPr algn="ctr"/>
            <a:r>
              <a:rPr lang="en-IN" sz="2000" b="1" u="sng" dirty="0">
                <a:solidFill>
                  <a:srgbClr val="002060"/>
                </a:solidFill>
                <a:latin typeface="Cambria" panose="02040503050406030204" pitchFamily="18" charset="0"/>
                <a:ea typeface="Cambria" panose="02040503050406030204" pitchFamily="18" charset="0"/>
              </a:rPr>
              <a:t>Registered as </a:t>
            </a:r>
            <a:r>
              <a:rPr lang="en-IN" sz="2000" b="1" u="sng" dirty="0" smtClean="0">
                <a:solidFill>
                  <a:srgbClr val="002060"/>
                </a:solidFill>
                <a:latin typeface="Cambria" panose="02040503050406030204" pitchFamily="18" charset="0"/>
                <a:ea typeface="Cambria" panose="02040503050406030204" pitchFamily="18" charset="0"/>
              </a:rPr>
              <a:t>Suppliers</a:t>
            </a:r>
          </a:p>
          <a:p>
            <a:pPr algn="ctr"/>
            <a:endParaRPr lang="en-IN" b="1" u="sng" dirty="0">
              <a:solidFill>
                <a:srgbClr val="002060"/>
              </a:solidFill>
              <a:latin typeface="Cambria" panose="02040503050406030204" pitchFamily="18" charset="0"/>
              <a:ea typeface="Cambria" panose="02040503050406030204" pitchFamily="18" charset="0"/>
            </a:endParaRPr>
          </a:p>
          <a:p>
            <a:pPr lvl="1" algn="just"/>
            <a:r>
              <a:rPr lang="en-IN" b="1" dirty="0" smtClean="0">
                <a:solidFill>
                  <a:srgbClr val="002060"/>
                </a:solidFill>
                <a:latin typeface="Cambria" panose="02040503050406030204" pitchFamily="18" charset="0"/>
                <a:ea typeface="Cambria" panose="02040503050406030204" pitchFamily="18" charset="0"/>
              </a:rPr>
              <a:t>Definition</a:t>
            </a:r>
            <a:r>
              <a:rPr lang="en-IN" b="1" dirty="0">
                <a:solidFill>
                  <a:srgbClr val="002060"/>
                </a:solidFill>
                <a:latin typeface="Cambria" panose="02040503050406030204" pitchFamily="18" charset="0"/>
                <a:ea typeface="Cambria" panose="02040503050406030204" pitchFamily="18" charset="0"/>
              </a:rPr>
              <a:t>: To build the park these persons are required to make the supplies to built infrastructures by corporate. Similarly the other participant who requires these services will have ready reference of registered supplier as their names are published on the website. </a:t>
            </a:r>
            <a:endParaRPr lang="en-GB" b="1" dirty="0">
              <a:solidFill>
                <a:srgbClr val="002060"/>
              </a:solidFill>
              <a:latin typeface="Cambria" panose="02040503050406030204" pitchFamily="18" charset="0"/>
              <a:ea typeface="Cambria" panose="02040503050406030204" pitchFamily="18" charset="0"/>
            </a:endParaRPr>
          </a:p>
          <a:p>
            <a:pPr lvl="1" algn="just"/>
            <a:endParaRPr lang="en-IN" b="1" dirty="0">
              <a:solidFill>
                <a:srgbClr val="002060"/>
              </a:solidFill>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Building </a:t>
            </a:r>
            <a:r>
              <a:rPr lang="en-IN" dirty="0">
                <a:latin typeface="Cambria" panose="02040503050406030204" pitchFamily="18" charset="0"/>
                <a:ea typeface="Cambria" panose="02040503050406030204" pitchFamily="18" charset="0"/>
              </a:rPr>
              <a:t>material </a:t>
            </a:r>
            <a:r>
              <a:rPr lang="en-IN" dirty="0" smtClean="0">
                <a:latin typeface="Cambria" panose="02040503050406030204" pitchFamily="18" charset="0"/>
                <a:ea typeface="Cambria" panose="02040503050406030204" pitchFamily="18" charset="0"/>
              </a:rPr>
              <a:t>suppliers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Electricity </a:t>
            </a:r>
            <a:r>
              <a:rPr lang="en-IN" dirty="0">
                <a:latin typeface="Cambria" panose="02040503050406030204" pitchFamily="18" charset="0"/>
                <a:ea typeface="Cambria" panose="02040503050406030204" pitchFamily="18" charset="0"/>
              </a:rPr>
              <a:t>goods </a:t>
            </a:r>
            <a:r>
              <a:rPr lang="en-IN" dirty="0" smtClean="0">
                <a:latin typeface="Cambria" panose="02040503050406030204" pitchFamily="18" charset="0"/>
                <a:ea typeface="Cambria" panose="02040503050406030204" pitchFamily="18" charset="0"/>
              </a:rPr>
              <a:t>suppliers.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Office </a:t>
            </a:r>
            <a:r>
              <a:rPr lang="en-IN" dirty="0">
                <a:latin typeface="Cambria" panose="02040503050406030204" pitchFamily="18" charset="0"/>
                <a:ea typeface="Cambria" panose="02040503050406030204" pitchFamily="18" charset="0"/>
              </a:rPr>
              <a:t>furniture </a:t>
            </a:r>
            <a:r>
              <a:rPr lang="en-IN" dirty="0" smtClean="0">
                <a:latin typeface="Cambria" panose="02040503050406030204" pitchFamily="18" charset="0"/>
                <a:ea typeface="Cambria" panose="02040503050406030204" pitchFamily="18" charset="0"/>
              </a:rPr>
              <a:t>suppliers.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Contractor </a:t>
            </a:r>
            <a:r>
              <a:rPr lang="en-IN" dirty="0">
                <a:latin typeface="Cambria" panose="02040503050406030204" pitchFamily="18" charset="0"/>
                <a:ea typeface="Cambria" panose="02040503050406030204" pitchFamily="18" charset="0"/>
              </a:rPr>
              <a:t>of </a:t>
            </a:r>
            <a:r>
              <a:rPr lang="en-IN" dirty="0" smtClean="0">
                <a:latin typeface="Cambria" panose="02040503050406030204" pitchFamily="18" charset="0"/>
                <a:ea typeface="Cambria" panose="02040503050406030204" pitchFamily="18" charset="0"/>
              </a:rPr>
              <a:t>construction.</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IT </a:t>
            </a:r>
            <a:r>
              <a:rPr lang="en-IN" dirty="0">
                <a:latin typeface="Cambria" panose="02040503050406030204" pitchFamily="18" charset="0"/>
                <a:ea typeface="Cambria" panose="02040503050406030204" pitchFamily="18" charset="0"/>
              </a:rPr>
              <a:t>equipment </a:t>
            </a:r>
            <a:r>
              <a:rPr lang="en-IN" dirty="0" smtClean="0">
                <a:latin typeface="Cambria" panose="02040503050406030204" pitchFamily="18" charset="0"/>
                <a:ea typeface="Cambria" panose="02040503050406030204" pitchFamily="18" charset="0"/>
              </a:rPr>
              <a:t>suppliers.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Hardware suppliers.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Sanitary </a:t>
            </a:r>
            <a:r>
              <a:rPr lang="en-IN" dirty="0">
                <a:latin typeface="Cambria" panose="02040503050406030204" pitchFamily="18" charset="0"/>
                <a:ea typeface="Cambria" panose="02040503050406030204" pitchFamily="18" charset="0"/>
              </a:rPr>
              <a:t>goods </a:t>
            </a:r>
            <a:r>
              <a:rPr lang="en-IN" dirty="0" smtClean="0">
                <a:latin typeface="Cambria" panose="02040503050406030204" pitchFamily="18" charset="0"/>
                <a:ea typeface="Cambria" panose="02040503050406030204" pitchFamily="18" charset="0"/>
              </a:rPr>
              <a:t>suppliers.</a:t>
            </a:r>
            <a:endParaRPr lang="en-GB" dirty="0">
              <a:latin typeface="Cambria" panose="02040503050406030204" pitchFamily="18" charset="0"/>
              <a:ea typeface="Cambria" panose="02040503050406030204" pitchFamily="18" charset="0"/>
            </a:endParaRPr>
          </a:p>
          <a:p>
            <a:pPr marL="742950" lvl="1" indent="-285750" algn="just">
              <a:spcAft>
                <a:spcPts val="300"/>
              </a:spcAft>
              <a:buFont typeface="Wingdings" panose="05000000000000000000" pitchFamily="2" charset="2"/>
              <a:buChar char="Ø"/>
            </a:pPr>
            <a:r>
              <a:rPr lang="en-IN" dirty="0" smtClean="0">
                <a:latin typeface="Cambria" panose="02040503050406030204" pitchFamily="18" charset="0"/>
                <a:ea typeface="Cambria" panose="02040503050406030204" pitchFamily="18" charset="0"/>
              </a:rPr>
              <a:t>Generator </a:t>
            </a:r>
            <a:r>
              <a:rPr lang="en-IN" dirty="0">
                <a:latin typeface="Cambria" panose="02040503050406030204" pitchFamily="18" charset="0"/>
                <a:ea typeface="Cambria" panose="02040503050406030204" pitchFamily="18" charset="0"/>
              </a:rPr>
              <a:t>suppliers.</a:t>
            </a:r>
            <a:endParaRPr lang="en-GB" dirty="0">
              <a:latin typeface="Cambria" panose="02040503050406030204" pitchFamily="18" charset="0"/>
              <a:ea typeface="Cambria" panose="02040503050406030204" pitchFamily="18" charset="0"/>
            </a:endParaRPr>
          </a:p>
          <a:p>
            <a:endParaRPr lang="en-IN"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82DC3F-F941-1AF0-4BE8-23657FD6715A}"/>
              </a:ext>
            </a:extLst>
          </p:cNvPr>
          <p:cNvSpPr txBox="1"/>
          <p:nvPr/>
        </p:nvSpPr>
        <p:spPr>
          <a:xfrm>
            <a:off x="3155412" y="619639"/>
            <a:ext cx="5980529" cy="646331"/>
          </a:xfrm>
          <a:prstGeom prst="rect">
            <a:avLst/>
          </a:prstGeom>
          <a:noFill/>
          <a:effectLst>
            <a:outerShdw blurRad="50800" dist="38100" dir="2700000" algn="tl" rotWithShape="0">
              <a:prstClr val="black">
                <a:alpha val="40000"/>
              </a:prstClr>
            </a:outerShdw>
          </a:effectLst>
        </p:spPr>
        <p:txBody>
          <a:bodyPr wrap="square">
            <a:spAutoFit/>
          </a:bodyPr>
          <a:lstStyle/>
          <a:p>
            <a:r>
              <a:rPr lang="en-IN" sz="3600" b="1" dirty="0" smtClean="0">
                <a:solidFill>
                  <a:srgbClr val="002060"/>
                </a:solidFill>
                <a:latin typeface="Cambria" panose="02040503050406030204" pitchFamily="18" charset="0"/>
                <a:ea typeface="Cambria" panose="02040503050406030204" pitchFamily="18" charset="0"/>
              </a:rPr>
              <a:t>SERVICES CON..</a:t>
            </a:r>
            <a:endParaRPr lang="en-IN" sz="3600" b="1" dirty="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309464" y="1155720"/>
            <a:ext cx="8784976" cy="954107"/>
          </a:xfrm>
          <a:prstGeom prst="rect">
            <a:avLst/>
          </a:prstGeom>
          <a:noFill/>
        </p:spPr>
        <p:txBody>
          <a:bodyPr wrap="square" rtlCol="0">
            <a:spAutoFit/>
          </a:bodyPr>
          <a:lstStyle/>
          <a:p>
            <a:pPr algn="ctr"/>
            <a:r>
              <a:rPr lang="en-IN" sz="2000" b="1" u="sng" dirty="0">
                <a:solidFill>
                  <a:srgbClr val="002060"/>
                </a:solidFill>
                <a:latin typeface="Cambria" panose="02040503050406030204" pitchFamily="18" charset="0"/>
                <a:ea typeface="Cambria" panose="02040503050406030204" pitchFamily="18" charset="0"/>
              </a:rPr>
              <a:t>PART-B Services: Special Services</a:t>
            </a:r>
            <a:endParaRPr lang="en-GB" sz="2000" b="1" u="sng" dirty="0">
              <a:solidFill>
                <a:srgbClr val="002060"/>
              </a:solidFill>
              <a:latin typeface="Cambria" panose="02040503050406030204" pitchFamily="18" charset="0"/>
              <a:ea typeface="Cambria" panose="02040503050406030204" pitchFamily="18" charset="0"/>
            </a:endParaRPr>
          </a:p>
          <a:p>
            <a:pPr lvl="1" algn="ctr"/>
            <a:endParaRPr lang="en-IN" b="1" dirty="0" smtClean="0">
              <a:solidFill>
                <a:schemeClr val="accent5">
                  <a:lumMod val="75000"/>
                </a:schemeClr>
              </a:solidFill>
            </a:endParaRPr>
          </a:p>
          <a:p>
            <a:endParaRPr lang="en-IN" dirty="0" smtClean="0"/>
          </a:p>
        </p:txBody>
      </p:sp>
      <p:sp>
        <p:nvSpPr>
          <p:cNvPr id="4097" name="Rectangle 1"/>
          <p:cNvSpPr>
            <a:spLocks noChangeArrowheads="1"/>
          </p:cNvSpPr>
          <p:nvPr/>
        </p:nvSpPr>
        <p:spPr bwMode="auto">
          <a:xfrm>
            <a:off x="315469" y="1542852"/>
            <a:ext cx="864901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solidFill>
                  <a:srgbClr val="002060"/>
                </a:solidFill>
                <a:latin typeface="Cambria" panose="02040503050406030204" pitchFamily="18" charset="0"/>
                <a:ea typeface="Cambria" panose="02040503050406030204" pitchFamily="18" charset="0"/>
              </a:rPr>
              <a:t>For industry: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Community centre provides the following services through its Liaison Officer.</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The interacting offices of  invest Punjab for getting incentives for industry</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Interacting with SIDBI for taking bank loan for machinery.</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Liaising with labor department, provident fund and ESI department. </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Liaising with pollution department </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Liaising with factory Act.</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Liaising with GST.</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Registration with Deputy Director of Foreign Trade for IEC Code (Import Export Code) and Licenses.</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Export Promotion Council Registration.</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Common STP &amp; ETP</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Maintenance of STP &amp; ETP of all industrial units for captive consumption of water.</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Execute all the exemptions and incentives of invest Punjab, Central government and income tax rate settlements. </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Exemptions from Building </a:t>
            </a:r>
            <a:r>
              <a:rPr kumimoji="0" lang="en-US" sz="1600" b="0" i="0" u="none" strike="noStrike" cap="none" normalizeH="0" baseline="0" dirty="0" err="1" smtClean="0">
                <a:ln>
                  <a:noFill/>
                </a:ln>
                <a:solidFill>
                  <a:schemeClr val="tx1"/>
                </a:solidFill>
                <a:effectLst/>
                <a:latin typeface="Cambria" panose="02040503050406030204" pitchFamily="18" charset="0"/>
                <a:ea typeface="Cambria" panose="02040503050406030204" pitchFamily="18" charset="0"/>
                <a:cs typeface="Times New Roman" pitchFamily="18" charset="0"/>
              </a:rPr>
              <a:t>Cess</a:t>
            </a: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Exemption from CLU charges.</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Exemption from Water extraction charges.</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Exemption from establishment charges. </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itchFamily="18" charset="0"/>
              </a:rPr>
              <a:t>Incentive of income tax for new units. </a:t>
            </a:r>
            <a:endParaRPr kumimoji="0" lang="en-US" sz="16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a:bodyPr>
          <a:lstStyle/>
          <a:p>
            <a:r>
              <a:rPr lang="en-US" sz="1600" b="1" dirty="0" smtClean="0">
                <a:solidFill>
                  <a:srgbClr val="002060"/>
                </a:solidFill>
              </a:rPr>
              <a:t>Type of Wholesale Market</a:t>
            </a:r>
            <a:endParaRPr lang="en-US" sz="1600" b="1"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graphicFrame>
        <p:nvGraphicFramePr>
          <p:cNvPr id="4" name="Table 3"/>
          <p:cNvGraphicFramePr>
            <a:graphicFrameLocks noGrp="1"/>
          </p:cNvGraphicFramePr>
          <p:nvPr/>
        </p:nvGraphicFramePr>
        <p:xfrm>
          <a:off x="251525" y="778107"/>
          <a:ext cx="8568950" cy="6036557"/>
        </p:xfrm>
        <a:graphic>
          <a:graphicData uri="http://schemas.openxmlformats.org/drawingml/2006/table">
            <a:tbl>
              <a:tblPr/>
              <a:tblGrid>
                <a:gridCol w="288234"/>
                <a:gridCol w="1218989"/>
                <a:gridCol w="690559"/>
                <a:gridCol w="1122910"/>
                <a:gridCol w="666540"/>
                <a:gridCol w="1074872"/>
                <a:gridCol w="1176955"/>
                <a:gridCol w="1176955"/>
                <a:gridCol w="1152936"/>
              </a:tblGrid>
              <a:tr h="95854">
                <a:tc gridSpan="9">
                  <a:txBody>
                    <a:bodyPr/>
                    <a:lstStyle/>
                    <a:p>
                      <a:pPr algn="ctr" rtl="0" fontAlgn="ctr"/>
                      <a:r>
                        <a:rPr lang="en-US" sz="400" b="1" i="0" u="none" strike="noStrike" dirty="0">
                          <a:solidFill>
                            <a:srgbClr val="000000"/>
                          </a:solidFill>
                          <a:latin typeface="Calibri"/>
                        </a:rPr>
                        <a:t> </a:t>
                      </a:r>
                    </a:p>
                  </a:txBody>
                  <a:tcPr marL="3565" marR="3565" marT="356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7736">
                <a:tc>
                  <a:txBody>
                    <a:bodyPr/>
                    <a:lstStyle/>
                    <a:p>
                      <a:pPr algn="ctr" rtl="0" fontAlgn="ctr"/>
                      <a:r>
                        <a:rPr lang="en-US" sz="700" b="1" i="0" u="none" strike="noStrike" dirty="0">
                          <a:solidFill>
                            <a:srgbClr val="000000"/>
                          </a:solidFill>
                          <a:latin typeface="Calibri"/>
                        </a:rPr>
                        <a:t>Sr. No.</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dirty="0">
                          <a:solidFill>
                            <a:srgbClr val="000000"/>
                          </a:solidFill>
                          <a:latin typeface="Calibri"/>
                        </a:rPr>
                        <a:t>Manufacturers and Wholesalers of Clothes Market Suiting &amp; Shirting images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Number of Shops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Number of Shops on Ground Floor</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Shops in 3 Floors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Structure Possibility upto 5 Floor and construction only upto 3 floors employment calculation upto 4 floors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Number of Employees in each shop</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Total number of Employees in each group</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Shop Dimension in clear Area in Feet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1</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Packing cloth industry with wholesale shop</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211</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211</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4220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35 X 150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167">
                <a:tc>
                  <a:txBody>
                    <a:bodyPr/>
                    <a:lstStyle/>
                    <a:p>
                      <a:pPr algn="ctr" rtl="0" fontAlgn="ctr"/>
                      <a:r>
                        <a:rPr lang="en-US" sz="700" b="0" i="0" u="none" strike="noStrike">
                          <a:solidFill>
                            <a:srgbClr val="000000"/>
                          </a:solidFill>
                          <a:latin typeface="Calibri"/>
                        </a:rPr>
                        <a:t>2</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Manufacturers and Wholesalers of Clothes Market Suiting &amp; Shirting images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3</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All Types of Ladies Unstitched Garments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4</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All Types of Ladies &amp; Gents Readymade Garments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279">
                <a:tc>
                  <a:txBody>
                    <a:bodyPr/>
                    <a:lstStyle/>
                    <a:p>
                      <a:pPr algn="ctr" rtl="0" fontAlgn="ctr"/>
                      <a:r>
                        <a:rPr lang="en-US" sz="700" b="0" i="0" u="none" strike="noStrike">
                          <a:solidFill>
                            <a:srgbClr val="000000"/>
                          </a:solidFill>
                          <a:latin typeface="Calibri"/>
                        </a:rPr>
                        <a:t>5</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All Household Cloths (Curtains, Blanket Cover and coats wool cloth and Various Cloth Not covered any ware in above 1,2,3)</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567">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Plastic goods of all kind including plastic Furniture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167">
                <a:tc>
                  <a:txBody>
                    <a:bodyPr/>
                    <a:lstStyle/>
                    <a:p>
                      <a:pPr algn="ctr" rtl="0" fontAlgn="ctr"/>
                      <a:r>
                        <a:rPr lang="en-US" sz="700" b="0" i="0" u="none" strike="noStrike">
                          <a:solidFill>
                            <a:srgbClr val="000000"/>
                          </a:solidFill>
                          <a:latin typeface="Calibri"/>
                        </a:rPr>
                        <a:t>7</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Wholesale paper duplex board and printing material market and Stationary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712">
                <a:tc>
                  <a:txBody>
                    <a:bodyPr/>
                    <a:lstStyle/>
                    <a:p>
                      <a:pPr algn="ctr" rtl="0" fontAlgn="ctr"/>
                      <a:r>
                        <a:rPr lang="en-US" sz="700" b="0" i="0" u="none" strike="noStrike">
                          <a:solidFill>
                            <a:srgbClr val="000000"/>
                          </a:solidFill>
                          <a:latin typeface="Calibri"/>
                        </a:rPr>
                        <a:t>8</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Herbal goods wholesale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30">
                <a:tc>
                  <a:txBody>
                    <a:bodyPr/>
                    <a:lstStyle/>
                    <a:p>
                      <a:pPr algn="ctr" rtl="0" fontAlgn="ctr"/>
                      <a:r>
                        <a:rPr lang="en-US" sz="700" b="0" i="0" u="none" strike="noStrike">
                          <a:solidFill>
                            <a:srgbClr val="000000"/>
                          </a:solidFill>
                          <a:latin typeface="Calibri"/>
                        </a:rPr>
                        <a:t>9</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Chemical and flavour Market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10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Wholesale medicine market and surgical goods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11</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Hardware goods Wholesale Market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736">
                <a:tc>
                  <a:txBody>
                    <a:bodyPr/>
                    <a:lstStyle/>
                    <a:p>
                      <a:pPr algn="ctr" rtl="0" fontAlgn="ctr"/>
                      <a:r>
                        <a:rPr lang="en-US" sz="700" b="0" i="0" u="none" strike="noStrike">
                          <a:solidFill>
                            <a:srgbClr val="000000"/>
                          </a:solidFill>
                          <a:latin typeface="Calibri"/>
                        </a:rPr>
                        <a:t>12</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Electric and electronic goods Wholesale Market (TV, Freeze, Mobile, Mobile Accessories, AC, Cooler etc.)</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13</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Automobile parts wholesale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167">
                <a:tc>
                  <a:txBody>
                    <a:bodyPr/>
                    <a:lstStyle/>
                    <a:p>
                      <a:pPr algn="ctr" rtl="0" fontAlgn="ctr"/>
                      <a:r>
                        <a:rPr lang="en-US" sz="700" b="0" i="0" u="none" strike="noStrike">
                          <a:solidFill>
                            <a:srgbClr val="000000"/>
                          </a:solidFill>
                          <a:latin typeface="Calibri"/>
                        </a:rPr>
                        <a:t>14</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Wholesale Furniture and Fixuture market and Furniture Material Markets</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167">
                <a:tc>
                  <a:txBody>
                    <a:bodyPr/>
                    <a:lstStyle/>
                    <a:p>
                      <a:pPr algn="ctr" rtl="0" fontAlgn="ctr"/>
                      <a:r>
                        <a:rPr lang="en-US" sz="700" b="0" i="0" u="none" strike="noStrike">
                          <a:solidFill>
                            <a:srgbClr val="000000"/>
                          </a:solidFill>
                          <a:latin typeface="Calibri"/>
                        </a:rPr>
                        <a:t>15</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Wholesale building material and sanitary goods market (Tiles, Plumber etc.)</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736">
                <a:tc>
                  <a:txBody>
                    <a:bodyPr/>
                    <a:lstStyle/>
                    <a:p>
                      <a:pPr algn="ctr" rtl="0" fontAlgn="ctr"/>
                      <a:r>
                        <a:rPr lang="en-US" sz="700" b="0" i="0" u="none" strike="noStrike">
                          <a:solidFill>
                            <a:srgbClr val="000000"/>
                          </a:solidFill>
                          <a:latin typeface="Calibri"/>
                        </a:rPr>
                        <a:t>16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Grain market, Dairy and Food Products, Dry Fruit Market etc. related to Food like; Tea, Sugar etc.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480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2880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12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30">
                <a:tc>
                  <a:txBody>
                    <a:bodyPr/>
                    <a:lstStyle/>
                    <a:p>
                      <a:pPr algn="ctr" rtl="0" fontAlgn="ctr"/>
                      <a:r>
                        <a:rPr lang="en-US" sz="700" b="0" i="0" u="none" strike="noStrike">
                          <a:solidFill>
                            <a:srgbClr val="000000"/>
                          </a:solidFill>
                          <a:latin typeface="Calibri"/>
                        </a:rPr>
                        <a:t>17</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Utensils and Crockery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90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270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2160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13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30">
                <a:tc>
                  <a:txBody>
                    <a:bodyPr/>
                    <a:lstStyle/>
                    <a:p>
                      <a:pPr algn="ctr" rtl="0" fontAlgn="ctr"/>
                      <a:r>
                        <a:rPr lang="en-US" sz="700" b="0" i="0" u="none" strike="noStrike">
                          <a:solidFill>
                            <a:srgbClr val="000000"/>
                          </a:solidFill>
                          <a:latin typeface="Calibri"/>
                        </a:rPr>
                        <a:t>18</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Home Decoration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1440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14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30">
                <a:tc>
                  <a:txBody>
                    <a:bodyPr/>
                    <a:lstStyle/>
                    <a:p>
                      <a:pPr algn="ctr" rtl="0" fontAlgn="ctr"/>
                      <a:r>
                        <a:rPr lang="en-US" sz="700" b="0" i="0" u="none" strike="noStrike">
                          <a:solidFill>
                            <a:srgbClr val="000000"/>
                          </a:solidFill>
                          <a:latin typeface="Calibri"/>
                        </a:rPr>
                        <a:t>19</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Crackers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1440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15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20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Leather and Shoes, Purse and all leathers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1440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a:solidFill>
                            <a:srgbClr val="000000"/>
                          </a:solidFill>
                          <a:latin typeface="Calibri"/>
                        </a:rPr>
                        <a:t>16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30">
                <a:tc>
                  <a:txBody>
                    <a:bodyPr/>
                    <a:lstStyle/>
                    <a:p>
                      <a:pPr algn="ctr" rtl="0" fontAlgn="ctr"/>
                      <a:r>
                        <a:rPr lang="en-US" sz="700" b="0" i="0" u="none" strike="noStrike">
                          <a:solidFill>
                            <a:srgbClr val="000000"/>
                          </a:solidFill>
                          <a:latin typeface="Calibri"/>
                        </a:rPr>
                        <a:t>21</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Wooden Furniture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180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1440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dirty="0">
                          <a:solidFill>
                            <a:srgbClr val="000000"/>
                          </a:solidFill>
                          <a:latin typeface="Calibri"/>
                        </a:rPr>
                        <a:t>17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ctr" rtl="0" fontAlgn="ctr"/>
                      <a:r>
                        <a:rPr lang="en-US" sz="700" b="0" i="0" u="none" strike="noStrike">
                          <a:solidFill>
                            <a:srgbClr val="000000"/>
                          </a:solidFill>
                          <a:latin typeface="Calibri"/>
                        </a:rPr>
                        <a:t>22</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Export &amp; Import of Fruit and Vegetables Market</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79</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79</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237</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316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1896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n-NO" sz="700" b="0" i="0" u="none" strike="noStrike" dirty="0">
                          <a:solidFill>
                            <a:srgbClr val="000000"/>
                          </a:solidFill>
                          <a:latin typeface="Calibri"/>
                        </a:rPr>
                        <a:t>18 x 36 + 8 Feet Veranda</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30">
                <a:tc gridSpan="2">
                  <a:txBody>
                    <a:bodyPr/>
                    <a:lstStyle/>
                    <a:p>
                      <a:pPr algn="ctr" rtl="0" fontAlgn="ctr"/>
                      <a:r>
                        <a:rPr lang="en-US" sz="700" b="1" i="0" u="none" strike="noStrike">
                          <a:solidFill>
                            <a:srgbClr val="000000"/>
                          </a:solidFill>
                          <a:latin typeface="Calibri"/>
                        </a:rPr>
                        <a:t>Total</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r>
                        <a:rPr lang="en-US" sz="700" b="1" i="0" u="none" strike="noStrike">
                          <a:solidFill>
                            <a:srgbClr val="000000"/>
                          </a:solidFill>
                          <a:latin typeface="Calibri"/>
                        </a:rPr>
                        <a:t>2150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latin typeface="Calibri"/>
                        </a:rPr>
                        <a:t>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a:solidFill>
                            <a:srgbClr val="000000"/>
                          </a:solidFill>
                          <a:latin typeface="Calibri"/>
                        </a:rPr>
                        <a:t>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8600</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1" i="0" u="none" strike="noStrike">
                          <a:solidFill>
                            <a:srgbClr val="000000"/>
                          </a:solidFill>
                          <a:latin typeface="Calibri"/>
                        </a:rPr>
                        <a:t>57236</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0" i="0" u="none" strike="noStrike" dirty="0">
                          <a:solidFill>
                            <a:srgbClr val="000000"/>
                          </a:solidFill>
                          <a:latin typeface="Calibri"/>
                        </a:rPr>
                        <a:t> </a:t>
                      </a:r>
                    </a:p>
                  </a:txBody>
                  <a:tcPr marL="3565" marR="3565" marT="3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404665"/>
            <a:ext cx="7848872" cy="5480678"/>
          </a:xfrm>
          <a:prstGeom prst="rect">
            <a:avLst/>
          </a:prstGeom>
        </p:spPr>
      </p:pic>
    </p:spTree>
    <p:extLst>
      <p:ext uri="{BB962C8B-B14F-4D97-AF65-F5344CB8AC3E}">
        <p14:creationId xmlns:p14="http://schemas.microsoft.com/office/powerpoint/2010/main" xmlns="" val="7793990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Scope of Projects</a:t>
            </a:r>
            <a:endParaRPr lang="en-US" b="1" dirty="0">
              <a:solidFill>
                <a:srgbClr val="002060"/>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t>Establishment of SPV with under 34 facilities which include common ETP, STP and inclination.</a:t>
            </a:r>
          </a:p>
          <a:p>
            <a:pPr>
              <a:buFont typeface="Wingdings" pitchFamily="2" charset="2"/>
              <a:buChar char="Ø"/>
            </a:pPr>
            <a:r>
              <a:rPr lang="en-US" sz="2400" dirty="0" smtClean="0"/>
              <a:t>Revalidation  of Red Industry and distilleries.</a:t>
            </a:r>
          </a:p>
          <a:p>
            <a:pPr>
              <a:buFont typeface="Wingdings" pitchFamily="2" charset="2"/>
              <a:buChar char="Ø"/>
            </a:pPr>
            <a:r>
              <a:rPr lang="en-US" sz="2400" dirty="0" smtClean="0"/>
              <a:t>International compactable textile industry.</a:t>
            </a:r>
          </a:p>
          <a:p>
            <a:pPr>
              <a:buFont typeface="Wingdings" pitchFamily="2" charset="2"/>
              <a:buChar char="Ø"/>
            </a:pPr>
            <a:r>
              <a:rPr lang="en-US" sz="2400" dirty="0" smtClean="0"/>
              <a:t>Systematic go down system.</a:t>
            </a:r>
          </a:p>
          <a:p>
            <a:pPr>
              <a:buFont typeface="Wingdings" pitchFamily="2" charset="2"/>
              <a:buChar char="Ø"/>
            </a:pPr>
            <a:r>
              <a:rPr lang="en-US" sz="2400" dirty="0" smtClean="0"/>
              <a:t>Transport courier industry in large area.</a:t>
            </a:r>
          </a:p>
          <a:p>
            <a:pPr>
              <a:buFont typeface="Wingdings" pitchFamily="2" charset="2"/>
              <a:buChar char="Ø"/>
            </a:pPr>
            <a:r>
              <a:rPr lang="en-US" sz="2400" dirty="0" smtClean="0"/>
              <a:t>Wholesale business of 22 categories.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440160" cy="6075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403648" y="692696"/>
            <a:ext cx="5921848"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u="sng" dirty="0" smtClean="0">
                <a:solidFill>
                  <a:srgbClr val="002060"/>
                </a:solidFill>
                <a:latin typeface="Cambria" panose="02040503050406030204" pitchFamily="18" charset="0"/>
                <a:ea typeface="Cambria" panose="02040503050406030204" pitchFamily="18" charset="0"/>
              </a:rPr>
              <a:t>OBJECTIVE</a:t>
            </a:r>
            <a:br>
              <a:rPr lang="en-US" sz="2800" b="1" u="sng" dirty="0" smtClean="0">
                <a:solidFill>
                  <a:srgbClr val="002060"/>
                </a:solidFill>
                <a:latin typeface="Cambria" panose="02040503050406030204" pitchFamily="18" charset="0"/>
                <a:ea typeface="Cambria" panose="02040503050406030204" pitchFamily="18" charset="0"/>
              </a:rPr>
            </a:br>
            <a:endParaRPr lang="en-GB" sz="2400" dirty="0">
              <a:latin typeface="Cambria" panose="02040503050406030204" pitchFamily="18" charset="0"/>
              <a:ea typeface="Cambria" panose="02040503050406030204" pitchFamily="18" charset="0"/>
            </a:endParaRPr>
          </a:p>
        </p:txBody>
      </p:sp>
      <p:sp>
        <p:nvSpPr>
          <p:cNvPr id="7" name="TextBox 6"/>
          <p:cNvSpPr txBox="1"/>
          <p:nvPr/>
        </p:nvSpPr>
        <p:spPr>
          <a:xfrm>
            <a:off x="539552" y="1436982"/>
            <a:ext cx="8091714" cy="378565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Providing </a:t>
            </a:r>
            <a:r>
              <a:rPr lang="en-US" sz="2000" dirty="0">
                <a:latin typeface="Cambria" panose="02040503050406030204" pitchFamily="18" charset="0"/>
                <a:ea typeface="Cambria" panose="02040503050406030204" pitchFamily="18" charset="0"/>
              </a:rPr>
              <a:t>employment with training </a:t>
            </a:r>
            <a:r>
              <a:rPr lang="en-US" sz="2000" dirty="0" smtClean="0">
                <a:latin typeface="Cambria" panose="02040503050406030204" pitchFamily="18" charset="0"/>
                <a:ea typeface="Cambria" panose="02040503050406030204" pitchFamily="18" charset="0"/>
              </a:rPr>
              <a:t>to new workers. </a:t>
            </a:r>
          </a:p>
          <a:p>
            <a:pPr marL="342900" indent="-342900">
              <a:lnSpc>
                <a:spcPct val="150000"/>
              </a:lnSpc>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Rejuvenating </a:t>
            </a:r>
            <a:r>
              <a:rPr lang="en-US" sz="2000" dirty="0">
                <a:latin typeface="Cambria" panose="02040503050406030204" pitchFamily="18" charset="0"/>
                <a:ea typeface="Cambria" panose="02040503050406030204" pitchFamily="18" charset="0"/>
              </a:rPr>
              <a:t>the Red </a:t>
            </a:r>
            <a:r>
              <a:rPr lang="en-US" sz="2000" dirty="0" smtClean="0">
                <a:latin typeface="Cambria" panose="02040503050406030204" pitchFamily="18" charset="0"/>
                <a:ea typeface="Cambria" panose="02040503050406030204" pitchFamily="18" charset="0"/>
              </a:rPr>
              <a:t>Industry. </a:t>
            </a:r>
            <a:endParaRPr lang="en-US" sz="200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Saving </a:t>
            </a:r>
            <a:r>
              <a:rPr lang="en-US" sz="2000" dirty="0">
                <a:latin typeface="Cambria" panose="02040503050406030204" pitchFamily="18" charset="0"/>
                <a:ea typeface="Cambria" panose="02040503050406030204" pitchFamily="18" charset="0"/>
              </a:rPr>
              <a:t>the </a:t>
            </a:r>
            <a:r>
              <a:rPr lang="en-US" sz="2000" dirty="0" smtClean="0">
                <a:latin typeface="Cambria" panose="02040503050406030204" pitchFamily="18" charset="0"/>
                <a:ea typeface="Cambria" panose="02040503050406030204" pitchFamily="18" charset="0"/>
              </a:rPr>
              <a:t>congestion </a:t>
            </a:r>
            <a:r>
              <a:rPr lang="en-US" sz="2000" dirty="0">
                <a:latin typeface="Cambria" panose="02040503050406030204" pitchFamily="18" charset="0"/>
                <a:ea typeface="Cambria" panose="02040503050406030204" pitchFamily="18" charset="0"/>
              </a:rPr>
              <a:t>of working area in city. </a:t>
            </a:r>
            <a:endParaRPr lang="en-US" sz="2000" dirty="0" smtClean="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Employment of </a:t>
            </a:r>
            <a:r>
              <a:rPr lang="en-US" sz="2000" dirty="0">
                <a:latin typeface="Cambria" panose="02040503050406030204" pitchFamily="18" charset="0"/>
                <a:ea typeface="Cambria" panose="02040503050406030204" pitchFamily="18" charset="0"/>
              </a:rPr>
              <a:t>78000 </a:t>
            </a:r>
            <a:r>
              <a:rPr lang="en-US" sz="2000" dirty="0" smtClean="0">
                <a:latin typeface="Cambria" panose="02040503050406030204" pitchFamily="18" charset="0"/>
                <a:ea typeface="Cambria" panose="02040503050406030204" pitchFamily="18" charset="0"/>
              </a:rPr>
              <a:t>workers in all relocated </a:t>
            </a:r>
            <a:r>
              <a:rPr lang="en-US" sz="2000" dirty="0">
                <a:latin typeface="Cambria" panose="02040503050406030204" pitchFamily="18" charset="0"/>
                <a:ea typeface="Cambria" panose="02040503050406030204" pitchFamily="18" charset="0"/>
              </a:rPr>
              <a:t>wholesale </a:t>
            </a:r>
            <a:r>
              <a:rPr lang="en-US" sz="2000" dirty="0" smtClean="0">
                <a:latin typeface="Cambria" panose="02040503050406030204" pitchFamily="18" charset="0"/>
                <a:ea typeface="Cambria" panose="02040503050406030204" pitchFamily="18" charset="0"/>
              </a:rPr>
              <a:t>market. </a:t>
            </a:r>
          </a:p>
          <a:p>
            <a:pPr marL="342900" indent="-342900">
              <a:lnSpc>
                <a:spcPct val="150000"/>
              </a:lnSpc>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Restoration </a:t>
            </a:r>
            <a:r>
              <a:rPr lang="en-US" sz="2000" dirty="0">
                <a:latin typeface="Cambria" panose="02040503050406030204" pitchFamily="18" charset="0"/>
                <a:ea typeface="Cambria" panose="02040503050406030204" pitchFamily="18" charset="0"/>
              </a:rPr>
              <a:t>of Red Industry and other </a:t>
            </a:r>
            <a:r>
              <a:rPr lang="en-US" sz="2000" dirty="0" smtClean="0">
                <a:latin typeface="Cambria" panose="02040503050406030204" pitchFamily="18" charset="0"/>
                <a:ea typeface="Cambria" panose="02040503050406030204" pitchFamily="18" charset="0"/>
              </a:rPr>
              <a:t>Industries in 150 Acres of land in 127 plots.</a:t>
            </a:r>
          </a:p>
          <a:p>
            <a:pPr marL="342900" indent="-342900">
              <a:lnSpc>
                <a:spcPct val="150000"/>
              </a:lnSpc>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Incorporation </a:t>
            </a:r>
            <a:r>
              <a:rPr lang="en-US" sz="2000" dirty="0">
                <a:latin typeface="Cambria" panose="02040503050406030204" pitchFamily="18" charset="0"/>
                <a:ea typeface="Cambria" panose="02040503050406030204" pitchFamily="18" charset="0"/>
              </a:rPr>
              <a:t>of </a:t>
            </a:r>
            <a:r>
              <a:rPr lang="en-US" sz="2000" dirty="0" smtClean="0">
                <a:latin typeface="Cambria" panose="02040503050406030204" pitchFamily="18" charset="0"/>
                <a:ea typeface="Cambria" panose="02040503050406030204" pitchFamily="18" charset="0"/>
              </a:rPr>
              <a:t>new Investment of </a:t>
            </a:r>
            <a:r>
              <a:rPr lang="en-US" sz="2000" dirty="0" err="1" smtClean="0">
                <a:latin typeface="Cambria" panose="02040503050406030204" pitchFamily="18" charset="0"/>
                <a:ea typeface="Cambria" panose="02040503050406030204" pitchFamily="18" charset="0"/>
              </a:rPr>
              <a:t>Rs</a:t>
            </a:r>
            <a:r>
              <a:rPr lang="en-US" sz="2000" dirty="0" smtClean="0">
                <a:latin typeface="Cambria" panose="02040503050406030204" pitchFamily="18" charset="0"/>
                <a:ea typeface="Cambria" panose="02040503050406030204" pitchFamily="18" charset="0"/>
              </a:rPr>
              <a:t>. 2351 Crores from bank and capital markets in Individual heads.</a:t>
            </a:r>
            <a:endParaRPr lang="en-GB" sz="20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7CBDC10-2050-FEE6-7F3B-29A3758925BA}"/>
              </a:ext>
            </a:extLst>
          </p:cNvPr>
          <p:cNvSpPr/>
          <p:nvPr/>
        </p:nvSpPr>
        <p:spPr>
          <a:xfrm>
            <a:off x="2257905" y="5373216"/>
            <a:ext cx="4628190" cy="92333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n-US" sz="5400" b="1" cap="none" spc="0" dirty="0">
                <a:ln w="22225">
                  <a:solidFill>
                    <a:schemeClr val="accent2"/>
                  </a:solidFill>
                  <a:prstDash val="solid"/>
                </a:ln>
                <a:solidFill>
                  <a:schemeClr val="bg1"/>
                </a:solidFill>
                <a:effectLst/>
              </a:rPr>
              <a:t>THANK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3628" y="1124744"/>
            <a:ext cx="6696744" cy="30243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5" y="116633"/>
            <a:ext cx="1440160" cy="607506"/>
          </a:xfrm>
          <a:prstGeom prst="rect">
            <a:avLst/>
          </a:prstGeo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5800"/>
            <a:ext cx="8229600" cy="1143000"/>
          </a:xfrm>
        </p:spPr>
        <p:txBody>
          <a:bodyPr>
            <a:normAutofit/>
          </a:bodyPr>
          <a:lstStyle/>
          <a:p>
            <a:r>
              <a:rPr lang="en-US" sz="2800" b="1" u="sng" dirty="0">
                <a:solidFill>
                  <a:srgbClr val="002060"/>
                </a:solidFill>
                <a:latin typeface="Cambria" panose="02040503050406030204" pitchFamily="18" charset="0"/>
                <a:ea typeface="Cambria" panose="02040503050406030204" pitchFamily="18" charset="0"/>
              </a:rPr>
              <a:t>GREENPRENEUR AWARD 2021</a:t>
            </a:r>
            <a:endParaRPr lang="en-GB" sz="2800" b="1" u="sng" dirty="0">
              <a:solidFill>
                <a:srgbClr val="002060"/>
              </a:solidFill>
              <a:latin typeface="Cambria" panose="02040503050406030204" pitchFamily="18" charset="0"/>
              <a:ea typeface="Cambria" panose="020405030504060302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2382080" y="794384"/>
            <a:ext cx="4581807" cy="6106624"/>
          </a:xfr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extLst>
      <p:ext uri="{BB962C8B-B14F-4D97-AF65-F5344CB8AC3E}">
        <p14:creationId xmlns:p14="http://schemas.microsoft.com/office/powerpoint/2010/main" xmlns="" val="30043517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73129" y="1412776"/>
            <a:ext cx="6840760" cy="511256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
        <p:nvSpPr>
          <p:cNvPr id="5" name="Title 1"/>
          <p:cNvSpPr txBox="1">
            <a:spLocks/>
          </p:cNvSpPr>
          <p:nvPr/>
        </p:nvSpPr>
        <p:spPr>
          <a:xfrm>
            <a:off x="611560" y="692697"/>
            <a:ext cx="8229600" cy="47667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smtClean="0">
                <a:solidFill>
                  <a:srgbClr val="002060"/>
                </a:solidFill>
                <a:latin typeface="Cambria" panose="02040503050406030204" pitchFamily="18" charset="0"/>
                <a:ea typeface="Cambria" panose="02040503050406030204" pitchFamily="18" charset="0"/>
              </a:rPr>
              <a:t>ECO-SYSTEM FOR INDUSTRY</a:t>
            </a:r>
            <a:endParaRPr lang="en-US" sz="3200" u="sng"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421558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96" y="6179"/>
            <a:ext cx="8235312" cy="873700"/>
          </a:xfrm>
        </p:spPr>
        <p:txBody>
          <a:bodyPr>
            <a:normAutofit/>
          </a:bodyPr>
          <a:lstStyle/>
          <a:p>
            <a:r>
              <a:rPr lang="en-US" sz="2900" b="1" u="sng" dirty="0">
                <a:solidFill>
                  <a:srgbClr val="002060"/>
                </a:solidFill>
                <a:latin typeface="Cambria" panose="02040503050406030204" pitchFamily="18" charset="0"/>
                <a:ea typeface="Cambria" panose="02040503050406030204" pitchFamily="18" charset="0"/>
              </a:rPr>
              <a:t>TREATED WATER USAGE</a:t>
            </a:r>
            <a:endParaRPr lang="en-GB" sz="2900" b="1" u="sng"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pic>
        <p:nvPicPr>
          <p:cNvPr id="1026" name="Picture 2" descr="Cooling Tower vs. Chiller | How Cooling Towers and Chillers Work | Cold  Shot Chillers"/>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664" y="852888"/>
            <a:ext cx="3939024" cy="14782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3528" y="2290292"/>
            <a:ext cx="3970784" cy="276999"/>
          </a:xfrm>
          <a:prstGeom prst="rect">
            <a:avLst/>
          </a:prstGeom>
          <a:noFill/>
        </p:spPr>
        <p:txBody>
          <a:bodyPr wrap="square" rtlCol="0">
            <a:spAutoFit/>
          </a:bodyPr>
          <a:lstStyle/>
          <a:p>
            <a:r>
              <a:rPr lang="en-US" sz="1200" dirty="0" smtClean="0">
                <a:solidFill>
                  <a:schemeClr val="accent1">
                    <a:lumMod val="75000"/>
                  </a:schemeClr>
                </a:solidFill>
                <a:latin typeface="Cambria" panose="02040503050406030204" pitchFamily="18" charset="0"/>
                <a:ea typeface="Cambria" panose="02040503050406030204" pitchFamily="18" charset="0"/>
              </a:rPr>
              <a:t>Low TDS Treated Water usage in cooling Tower </a:t>
            </a:r>
            <a:endParaRPr lang="en-GB" sz="1200" dirty="0">
              <a:solidFill>
                <a:schemeClr val="accent1">
                  <a:lumMod val="75000"/>
                </a:schemeClr>
              </a:solidFill>
              <a:latin typeface="Cambria" panose="02040503050406030204" pitchFamily="18" charset="0"/>
              <a:ea typeface="Cambria" panose="02040503050406030204" pitchFamily="18" charset="0"/>
            </a:endParaRPr>
          </a:p>
        </p:txBody>
      </p:sp>
      <p:pic>
        <p:nvPicPr>
          <p:cNvPr id="1030" name="Picture 6" descr="FRP Toilet with Urinal, WC and Wash Basin at Rs 25600 | New Items in  Ahmedabad | ID: 1800015539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45008" y="736452"/>
            <a:ext cx="3215424" cy="159470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173216" y="2302700"/>
            <a:ext cx="3970784" cy="276999"/>
          </a:xfrm>
          <a:prstGeom prst="rect">
            <a:avLst/>
          </a:prstGeom>
          <a:noFill/>
        </p:spPr>
        <p:txBody>
          <a:bodyPr wrap="square" rtlCol="0">
            <a:spAutoFit/>
          </a:bodyPr>
          <a:lstStyle/>
          <a:p>
            <a:r>
              <a:rPr lang="en-US" sz="1200" dirty="0" smtClean="0">
                <a:solidFill>
                  <a:schemeClr val="accent1">
                    <a:lumMod val="75000"/>
                  </a:schemeClr>
                </a:solidFill>
                <a:latin typeface="Cambria" panose="02040503050406030204" pitchFamily="18" charset="0"/>
                <a:ea typeface="Cambria" panose="02040503050406030204" pitchFamily="18" charset="0"/>
              </a:rPr>
              <a:t>Low TDS Treated Water usage in Urinal and WC</a:t>
            </a:r>
            <a:endParaRPr lang="en-GB" sz="1200" dirty="0">
              <a:solidFill>
                <a:schemeClr val="accent1">
                  <a:lumMod val="75000"/>
                </a:schemeClr>
              </a:solidFill>
              <a:latin typeface="Cambria" panose="02040503050406030204" pitchFamily="18" charset="0"/>
              <a:ea typeface="Cambria" panose="02040503050406030204" pitchFamily="18" charset="0"/>
            </a:endParaRPr>
          </a:p>
        </p:txBody>
      </p:sp>
      <p:pic>
        <p:nvPicPr>
          <p:cNvPr id="1032" name="Picture 8" descr="Nike partnership slashes water use in dyeing | Shows &amp; Events | New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6264" y="2774333"/>
            <a:ext cx="3959840" cy="177549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324912" y="4526036"/>
            <a:ext cx="3970784" cy="461665"/>
          </a:xfrm>
          <a:prstGeom prst="rect">
            <a:avLst/>
          </a:prstGeom>
          <a:noFill/>
        </p:spPr>
        <p:txBody>
          <a:bodyPr wrap="square" rtlCol="0">
            <a:spAutoFit/>
          </a:bodyPr>
          <a:lstStyle/>
          <a:p>
            <a:r>
              <a:rPr lang="en-US" sz="1200" dirty="0" smtClean="0">
                <a:solidFill>
                  <a:schemeClr val="accent1">
                    <a:lumMod val="75000"/>
                  </a:schemeClr>
                </a:solidFill>
                <a:latin typeface="Cambria" panose="02040503050406030204" pitchFamily="18" charset="0"/>
                <a:ea typeface="Cambria" panose="02040503050406030204" pitchFamily="18" charset="0"/>
              </a:rPr>
              <a:t>Medium TDS Treated Water pass through water softening plant and usage in cloth cleaning.  </a:t>
            </a:r>
            <a:endParaRPr lang="en-GB" sz="1200" dirty="0">
              <a:solidFill>
                <a:schemeClr val="accent1">
                  <a:lumMod val="75000"/>
                </a:schemeClr>
              </a:solidFill>
              <a:latin typeface="Cambria" panose="02040503050406030204" pitchFamily="18" charset="0"/>
              <a:ea typeface="Cambria" panose="02040503050406030204" pitchFamily="18" charset="0"/>
            </a:endParaRPr>
          </a:p>
        </p:txBody>
      </p:sp>
      <p:pic>
        <p:nvPicPr>
          <p:cNvPr id="1034" name="Picture 10" descr="Full Length Of Mature Firefighter Spraying Water On Floor During Training  At Fire Station Stock Photo, Picture And Royalty Free Image. Image 443240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45008" y="2774333"/>
            <a:ext cx="3215424" cy="17754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157048" y="4526035"/>
            <a:ext cx="3663424" cy="461665"/>
          </a:xfrm>
          <a:prstGeom prst="rect">
            <a:avLst/>
          </a:prstGeom>
        </p:spPr>
        <p:txBody>
          <a:bodyPr wrap="square">
            <a:spAutoFit/>
          </a:bodyPr>
          <a:lstStyle/>
          <a:p>
            <a:r>
              <a:rPr lang="en-US" sz="1200" dirty="0" smtClean="0">
                <a:solidFill>
                  <a:schemeClr val="accent1">
                    <a:lumMod val="75000"/>
                  </a:schemeClr>
                </a:solidFill>
                <a:latin typeface="Cambria" panose="02040503050406030204" pitchFamily="18" charset="0"/>
                <a:ea typeface="Cambria" panose="02040503050406030204" pitchFamily="18" charset="0"/>
              </a:rPr>
              <a:t>Heavy </a:t>
            </a:r>
            <a:r>
              <a:rPr lang="en-US" sz="1200" dirty="0">
                <a:solidFill>
                  <a:schemeClr val="accent1">
                    <a:lumMod val="75000"/>
                  </a:schemeClr>
                </a:solidFill>
                <a:latin typeface="Cambria" panose="02040503050406030204" pitchFamily="18" charset="0"/>
                <a:ea typeface="Cambria" panose="02040503050406030204" pitchFamily="18" charset="0"/>
              </a:rPr>
              <a:t>TDS Treated Water </a:t>
            </a:r>
            <a:r>
              <a:rPr lang="en-US" sz="1200" dirty="0" smtClean="0">
                <a:solidFill>
                  <a:schemeClr val="accent1">
                    <a:lumMod val="75000"/>
                  </a:schemeClr>
                </a:solidFill>
                <a:latin typeface="Cambria" panose="02040503050406030204" pitchFamily="18" charset="0"/>
                <a:ea typeface="Cambria" panose="02040503050406030204" pitchFamily="18" charset="0"/>
              </a:rPr>
              <a:t>usage </a:t>
            </a:r>
            <a:r>
              <a:rPr lang="en-US" sz="1200" dirty="0">
                <a:solidFill>
                  <a:schemeClr val="accent1">
                    <a:lumMod val="75000"/>
                  </a:schemeClr>
                </a:solidFill>
                <a:latin typeface="Cambria" panose="02040503050406030204" pitchFamily="18" charset="0"/>
                <a:ea typeface="Cambria" panose="02040503050406030204" pitchFamily="18" charset="0"/>
              </a:rPr>
              <a:t>in </a:t>
            </a:r>
            <a:r>
              <a:rPr lang="en-US" sz="1200" dirty="0" smtClean="0">
                <a:solidFill>
                  <a:schemeClr val="accent1">
                    <a:lumMod val="75000"/>
                  </a:schemeClr>
                </a:solidFill>
                <a:latin typeface="Cambria" panose="02040503050406030204" pitchFamily="18" charset="0"/>
                <a:ea typeface="Cambria" panose="02040503050406030204" pitchFamily="18" charset="0"/>
              </a:rPr>
              <a:t>road cleaning </a:t>
            </a:r>
          </a:p>
          <a:p>
            <a:r>
              <a:rPr lang="en-US" sz="1200" dirty="0" smtClean="0">
                <a:solidFill>
                  <a:schemeClr val="accent1">
                    <a:lumMod val="75000"/>
                  </a:schemeClr>
                </a:solidFill>
                <a:latin typeface="Cambria" panose="02040503050406030204" pitchFamily="18" charset="0"/>
                <a:ea typeface="Cambria" panose="02040503050406030204" pitchFamily="18" charset="0"/>
              </a:rPr>
              <a:t>and dust set telling.</a:t>
            </a:r>
            <a:endParaRPr lang="en-GB" sz="1200" dirty="0">
              <a:solidFill>
                <a:schemeClr val="accent1">
                  <a:lumMod val="75000"/>
                </a:schemeClr>
              </a:solidFill>
              <a:latin typeface="Cambria" panose="02040503050406030204" pitchFamily="18" charset="0"/>
              <a:ea typeface="Cambria" panose="02040503050406030204" pitchFamily="18" charset="0"/>
            </a:endParaRPr>
          </a:p>
        </p:txBody>
      </p:sp>
      <p:pic>
        <p:nvPicPr>
          <p:cNvPr id="1036" name="Picture 12" descr="Survival rate of trees planted roadside best in Uttar Pradesh, Tamil Nadu,  govt data shows – ThePrint – Selec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6264" y="4987701"/>
            <a:ext cx="8074163" cy="175170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051720" y="6405517"/>
            <a:ext cx="5303440" cy="307777"/>
          </a:xfrm>
          <a:prstGeom prst="rect">
            <a:avLst/>
          </a:prstGeom>
          <a:noFill/>
        </p:spPr>
        <p:txBody>
          <a:bodyPr wrap="square" rtlCol="0">
            <a:spAutoFit/>
          </a:bodyPr>
          <a:lstStyle/>
          <a:p>
            <a:r>
              <a:rPr lang="en-US" sz="1400" b="1" dirty="0" smtClean="0">
                <a:solidFill>
                  <a:schemeClr val="accent1">
                    <a:lumMod val="75000"/>
                  </a:schemeClr>
                </a:solidFill>
                <a:latin typeface="Cambria" panose="02040503050406030204" pitchFamily="18" charset="0"/>
                <a:ea typeface="Cambria" panose="02040503050406030204" pitchFamily="18" charset="0"/>
              </a:rPr>
              <a:t>Heavy TDS Treated Water usage in gardening and planting </a:t>
            </a:r>
            <a:endParaRPr lang="en-GB" sz="1400" b="1"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7805796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09041" y="764704"/>
            <a:ext cx="7056784" cy="509022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
        <p:nvSpPr>
          <p:cNvPr id="4" name="TextBox 3"/>
          <p:cNvSpPr txBox="1"/>
          <p:nvPr/>
        </p:nvSpPr>
        <p:spPr>
          <a:xfrm>
            <a:off x="5148064" y="4715852"/>
            <a:ext cx="2232248" cy="369332"/>
          </a:xfrm>
          <a:prstGeom prst="rect">
            <a:avLst/>
          </a:prstGeom>
          <a:noFill/>
        </p:spPr>
        <p:txBody>
          <a:bodyPr wrap="square" rtlCol="0">
            <a:spAutoFit/>
          </a:bodyPr>
          <a:lstStyle/>
          <a:p>
            <a:r>
              <a:rPr lang="en-US" i="1" dirty="0" smtClean="0">
                <a:solidFill>
                  <a:schemeClr val="accent1">
                    <a:lumMod val="75000"/>
                  </a:schemeClr>
                </a:solidFill>
              </a:rPr>
              <a:t>in community center</a:t>
            </a:r>
            <a:endParaRPr lang="en-GB" i="1" dirty="0">
              <a:solidFill>
                <a:schemeClr val="accent1">
                  <a:lumMod val="75000"/>
                </a:schemeClr>
              </a:solidFill>
            </a:endParaRPr>
          </a:p>
        </p:txBody>
      </p:sp>
    </p:spTree>
    <p:extLst>
      <p:ext uri="{BB962C8B-B14F-4D97-AF65-F5344CB8AC3E}">
        <p14:creationId xmlns:p14="http://schemas.microsoft.com/office/powerpoint/2010/main" xmlns="" val="328184532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2" y="836712"/>
            <a:ext cx="6984776" cy="5256584"/>
          </a:xfrm>
          <a:prstGeom prst="rect">
            <a:avLst/>
          </a:prstGeom>
        </p:spPr>
      </p:pic>
    </p:spTree>
    <p:extLst>
      <p:ext uri="{BB962C8B-B14F-4D97-AF65-F5344CB8AC3E}">
        <p14:creationId xmlns:p14="http://schemas.microsoft.com/office/powerpoint/2010/main" xmlns="" val="297607968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21" y="581650"/>
            <a:ext cx="8229600" cy="476672"/>
          </a:xfrm>
        </p:spPr>
        <p:txBody>
          <a:bodyPr>
            <a:normAutofit fontScale="90000"/>
          </a:bodyPr>
          <a:lstStyle/>
          <a:p>
            <a:r>
              <a:rPr lang="en-US" sz="3200" b="1" u="sng" dirty="0" smtClean="0">
                <a:solidFill>
                  <a:srgbClr val="002060"/>
                </a:solidFill>
                <a:latin typeface="Cambria" panose="02040503050406030204" pitchFamily="18" charset="0"/>
                <a:ea typeface="Cambria" panose="02040503050406030204" pitchFamily="18" charset="0"/>
              </a:rPr>
              <a:t>CONCEIVING OF IDEA</a:t>
            </a:r>
            <a:endParaRPr lang="en-US" sz="3200" u="sng" dirty="0">
              <a:solidFill>
                <a:srgbClr val="002060"/>
              </a:solidFill>
              <a:effectLst/>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556421" y="1135381"/>
            <a:ext cx="8136904" cy="5611038"/>
          </a:xfrm>
        </p:spPr>
        <p:txBody>
          <a:bodyPr>
            <a:noAutofit/>
          </a:bodyPr>
          <a:lstStyle/>
          <a:p>
            <a:pPr algn="just"/>
            <a:r>
              <a:rPr lang="en-US" sz="1650" dirty="0" smtClean="0">
                <a:solidFill>
                  <a:schemeClr val="tx1"/>
                </a:solidFill>
                <a:latin typeface="Cambria" panose="02040503050406030204" pitchFamily="18" charset="0"/>
                <a:ea typeface="Cambria" panose="02040503050406030204" pitchFamily="18" charset="0"/>
              </a:rPr>
              <a:t>Kwality Pharmaceutical LTD. (KPL) is a company who has purchase a land to built up its own factories. The company has applied for CLU for setting up the industry. The CLU was refused as some of the land is green area and some area is marked as residential area and mixed zone   as per PUDA map of 2010. KPL approached the Principal Secretary Mrs. Vinnie Mahajan and shared the idea of making an industrial area. Mrs. Mahajan after discussion and sharing the idea that we are running KPL at zero water discharge. She gave the idea why we are not making industrial park where other industries can also operate and park SPV try to balance their water and hence the idea of making industrial park came into our mind. We have studied Gujarat industrial park policies and also Punjab industrial park policy and available industrial park in Amritsar. No industrial park in Amritsar is accepting the red industry and they have ETP &amp; STP and finally discharging the water. Since KPL have an experience to use the treated water of ETP &amp; STP and recycling it. We wish to help the city </a:t>
            </a:r>
            <a:r>
              <a:rPr lang="en-US" sz="1650" dirty="0">
                <a:solidFill>
                  <a:schemeClr val="tx1"/>
                </a:solidFill>
                <a:latin typeface="Cambria" panose="02040503050406030204" pitchFamily="18" charset="0"/>
                <a:ea typeface="Cambria" panose="02040503050406030204" pitchFamily="18" charset="0"/>
              </a:rPr>
              <a:t>where </a:t>
            </a:r>
            <a:r>
              <a:rPr lang="en-US" sz="1650" dirty="0" smtClean="0">
                <a:solidFill>
                  <a:schemeClr val="tx1"/>
                </a:solidFill>
                <a:latin typeface="Cambria" panose="02040503050406030204" pitchFamily="18" charset="0"/>
                <a:ea typeface="Cambria" panose="02040503050406030204" pitchFamily="18" charset="0"/>
              </a:rPr>
              <a:t>Red category industry is compelled to violate pollution norms. Many Red industries exists in area by hiding themselves. So we requested Mrs. Vinnie Mahajan we can utilize Industrial water discharge and give us a resolution of government by converting said land for industrial purpose. We made the representation </a:t>
            </a:r>
            <a:r>
              <a:rPr lang="en-US" sz="1650" dirty="0">
                <a:solidFill>
                  <a:schemeClr val="tx1"/>
                </a:solidFill>
                <a:latin typeface="Cambria" panose="02040503050406030204" pitchFamily="18" charset="0"/>
                <a:ea typeface="Cambria" panose="02040503050406030204" pitchFamily="18" charset="0"/>
              </a:rPr>
              <a:t>to government of Punjab </a:t>
            </a:r>
            <a:r>
              <a:rPr lang="en-US" sz="1650" dirty="0" smtClean="0">
                <a:solidFill>
                  <a:schemeClr val="tx1"/>
                </a:solidFill>
                <a:latin typeface="Cambria" panose="02040503050406030204" pitchFamily="18" charset="0"/>
                <a:ea typeface="Cambria" panose="02040503050406030204" pitchFamily="18" charset="0"/>
              </a:rPr>
              <a:t>by giving projection of utilizing Industrial water. In our representation we requested  government of Punjab for converting the residential, mixed area and agricultural land for commercial and industrial use on basis of zero water discharge. On our representation, the PUDA resolution was passed under PUDA notification 5780-5816/CTP (PB)/SP-135 dated 24.09.2021 .</a:t>
            </a:r>
            <a:endParaRPr lang="en-US" sz="1650" dirty="0">
              <a:solidFill>
                <a:schemeClr val="tx1"/>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IP_page-0001.jpg"/>
          <p:cNvPicPr>
            <a:picLocks noChangeAspect="1"/>
          </p:cNvPicPr>
          <p:nvPr/>
        </p:nvPicPr>
        <p:blipFill>
          <a:blip r:embed="rId2" cstate="print"/>
          <a:stretch>
            <a:fillRect/>
          </a:stretch>
        </p:blipFill>
        <p:spPr>
          <a:xfrm>
            <a:off x="1547663" y="116632"/>
            <a:ext cx="6552627" cy="66247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5" y="116633"/>
            <a:ext cx="1365624" cy="576064"/>
          </a:xfrm>
          <a:prstGeom prst="rect">
            <a:avLst/>
          </a:prstGeom>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1708</Words>
  <Application>Microsoft Office PowerPoint</Application>
  <PresentationFormat>On-screen Show (4:3)</PresentationFormat>
  <Paragraphs>357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Rishab unique industrial park</vt:lpstr>
      <vt:lpstr>Slide 2</vt:lpstr>
      <vt:lpstr>GREENPRENEUR AWARD 2021</vt:lpstr>
      <vt:lpstr>Slide 4</vt:lpstr>
      <vt:lpstr>TREATED WATER USAGE</vt:lpstr>
      <vt:lpstr>Slide 6</vt:lpstr>
      <vt:lpstr>Slide 7</vt:lpstr>
      <vt:lpstr>CONCEIVING OF IDEA</vt:lpstr>
      <vt:lpstr>Slide 9</vt:lpstr>
      <vt:lpstr>Slide 10</vt:lpstr>
      <vt:lpstr>Slide 11</vt:lpstr>
      <vt:lpstr>Slide 12</vt:lpstr>
      <vt:lpstr>Slide 13</vt:lpstr>
      <vt:lpstr>Slide 14</vt:lpstr>
      <vt:lpstr>Slide 15</vt:lpstr>
      <vt:lpstr>Slide 16</vt:lpstr>
      <vt:lpstr>Type of Wholesale Market</vt:lpstr>
      <vt:lpstr>Slide 18</vt:lpstr>
      <vt:lpstr>Scope of Projects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Rishab unique industrial park</dc:title>
  <dc:creator>Ramesh Arora</dc:creator>
  <cp:lastModifiedBy>reception2</cp:lastModifiedBy>
  <cp:revision>52</cp:revision>
  <dcterms:created xsi:type="dcterms:W3CDTF">2023-03-16T13:37:31Z</dcterms:created>
  <dcterms:modified xsi:type="dcterms:W3CDTF">2023-07-10T10:22:47Z</dcterms:modified>
</cp:coreProperties>
</file>